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1107" r:id="rId3"/>
    <p:sldId id="1349" r:id="rId5"/>
    <p:sldId id="1340" r:id="rId6"/>
    <p:sldId id="1409" r:id="rId7"/>
    <p:sldId id="1383" r:id="rId8"/>
    <p:sldId id="1430" r:id="rId9"/>
    <p:sldId id="1433" r:id="rId10"/>
    <p:sldId id="1431" r:id="rId11"/>
    <p:sldId id="1434" r:id="rId12"/>
    <p:sldId id="1428" r:id="rId13"/>
    <p:sldId id="1427" r:id="rId14"/>
    <p:sldId id="1384" r:id="rId15"/>
    <p:sldId id="1453" r:id="rId16"/>
    <p:sldId id="1454" r:id="rId17"/>
    <p:sldId id="1410" r:id="rId18"/>
    <p:sldId id="1457" r:id="rId19"/>
    <p:sldId id="1458" r:id="rId20"/>
    <p:sldId id="1386" r:id="rId21"/>
    <p:sldId id="1456" r:id="rId22"/>
    <p:sldId id="1455" r:id="rId23"/>
    <p:sldId id="1459" r:id="rId24"/>
    <p:sldId id="1411" r:id="rId25"/>
    <p:sldId id="1388" r:id="rId26"/>
    <p:sldId id="1460" r:id="rId27"/>
    <p:sldId id="1389" r:id="rId28"/>
    <p:sldId id="1390" r:id="rId29"/>
    <p:sldId id="1248" r:id="rId30"/>
  </p:sldIdLst>
  <p:sldSz cx="9144000" cy="5143500"/>
  <p:notesSz cx="6858000" cy="9144000"/>
  <p:defaultTextStyle>
    <a:defPPr>
      <a:defRPr lang="zh-CN"/>
    </a:defPPr>
    <a:lvl1pPr marL="0" lvl="0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1pPr>
    <a:lvl2pPr marL="457200" lvl="1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2pPr>
    <a:lvl3pPr marL="914400" lvl="2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3pPr>
    <a:lvl4pPr marL="1371600" lvl="3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4pPr>
    <a:lvl5pPr marL="1828800" lvl="4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5pPr>
    <a:lvl6pPr marL="2286000" lvl="5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6pPr>
    <a:lvl7pPr marL="2743200" lvl="6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7pPr>
    <a:lvl8pPr marL="3200400" lvl="7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8pPr>
    <a:lvl9pPr marL="3657600" lvl="8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000000"/>
        </a:solidFill>
        <a:latin typeface="Calibri" panose="020F0502020204030204" pitchFamily="34" charset="0"/>
        <a:ea typeface="+mn-ea"/>
        <a:cs typeface="+mn-cs"/>
        <a:sym typeface="Calibri" panose="020F050202020403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B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6123"/>
    <p:restoredTop sz="96800"/>
  </p:normalViewPr>
  <p:slideViewPr>
    <p:cSldViewPr snapToGrid="0" snapToObjects="1" showGuides="1">
      <p:cViewPr varScale="1">
        <p:scale>
          <a:sx n="145" d="100"/>
          <a:sy n="145" d="100"/>
        </p:scale>
        <p:origin x="-408" y="-90"/>
      </p:cViewPr>
      <p:guideLst>
        <p:guide orient="horz" pos="1505"/>
        <p:guide pos="2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>
              <a:defRPr kumimoji="1" sz="1200">
                <a:latin typeface="等线" panose="02010600030101010101" pitchFamily="2" charset="-122"/>
                <a:ea typeface="+mn-ea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5" name="日期占位符 2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>
              <a:defRPr kumimoji="1" sz="1200">
                <a:latin typeface="等线" panose="02010600030101010101" pitchFamily="2" charset="-122"/>
                <a:ea typeface="+mn-ea"/>
              </a:defRPr>
            </a:lvl1pPr>
          </a:lstStyle>
          <a:p>
            <a:pPr marL="0" marR="0" lvl="0" indent="0" algn="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D085F19-D51A-406E-8E72-B826522D0547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6" name="页脚占位符 3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>
              <a:defRPr kumimoji="1" sz="1200">
                <a:latin typeface="等线" panose="02010600030101010101" pitchFamily="2" charset="-122"/>
                <a:ea typeface="+mn-ea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7" name="灯片编号占位符 4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p>
            <a:pPr lvl="0" algn="r" eaLnBrk="1"/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8914" name="Shape 8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8915" name="Shape 8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pitchFamily="34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pitchFamily="34" charset="0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pitchFamily="34" charset="0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pitchFamily="34" charset="0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pitchFamily="34" charset="0"/>
      </a:defRPr>
    </a:lvl5pPr>
    <a:lvl6pPr indent="1143000" defTabSz="4572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defTabSz="4572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defTabSz="457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defTabSz="4572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Bef>
                <a:spcPct val="0"/>
              </a:spcBef>
            </a:pP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4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图片包含 游戏机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63" y="-3175"/>
            <a:ext cx="5645150" cy="2901950"/>
          </a:xfrm>
          <a:prstGeom prst="rect">
            <a:avLst/>
          </a:prstGeom>
          <a:effectLst>
            <a:outerShdw blurRad="127000" dist="38100" dir="2700000" sx="96000" sy="96000" algn="tl" rotWithShape="0">
              <a:srgbClr val="0F7C7F">
                <a:alpha val="44000"/>
              </a:srgbClr>
            </a:outerShdw>
          </a:effectLst>
        </p:spPr>
      </p:pic>
      <p:pic>
        <p:nvPicPr>
          <p:cNvPr id="2051" name="图片 51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4463" y="384175"/>
            <a:ext cx="1104900" cy="606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30" name="标题 1"/>
          <p:cNvSpPr>
            <a:spLocks noGrp="1"/>
          </p:cNvSpPr>
          <p:nvPr>
            <p:ph type="ctrTitle"/>
          </p:nvPr>
        </p:nvSpPr>
        <p:spPr>
          <a:xfrm>
            <a:off x="2135904" y="2132488"/>
            <a:ext cx="4872191" cy="584773"/>
          </a:xfrm>
          <a:prstGeom prst="rect">
            <a:avLst/>
          </a:prstGeom>
        </p:spPr>
        <p:txBody>
          <a:bodyPr anchor="ctr"/>
          <a:lstStyle>
            <a:lvl1pPr algn="ctr">
              <a:defRPr sz="2800" kern="400" spc="16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4" name="正文级别 1…"/>
          <p:cNvSpPr txBox="1">
            <a:spLocks noGrp="1"/>
          </p:cNvSpPr>
          <p:nvPr>
            <p:ph type="body" idx="12"/>
          </p:nvPr>
        </p:nvSpPr>
        <p:spPr>
          <a:xfrm>
            <a:off x="2135905" y="2789210"/>
            <a:ext cx="4872190" cy="599628"/>
          </a:xfrm>
          <a:prstGeom prst="rect">
            <a:avLst/>
          </a:prstGeom>
        </p:spPr>
        <p:txBody>
          <a:bodyPr numCol="1" anchor="t">
            <a:normAutofit/>
          </a:bodyPr>
          <a:lstStyle>
            <a:lvl1pPr algn="ctr">
              <a:lnSpc>
                <a:spcPct val="150000"/>
              </a:lnSpc>
              <a:spcBef>
                <a:spcPts val="1000"/>
              </a:spcBef>
              <a:defRPr sz="2400" b="1" kern="200" spc="10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4"/>
          <p:cNvSpPr txBox="1">
            <a:spLocks noChangeArrowheads="1"/>
          </p:cNvSpPr>
          <p:nvPr/>
        </p:nvSpPr>
        <p:spPr bwMode="auto">
          <a:xfrm>
            <a:off x="7272338" y="215900"/>
            <a:ext cx="1871663" cy="238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Calibri" panose="020F0502020204030204" pitchFamily="34" charset="0"/>
              </a:rPr>
              <a:t>金蝶天燕云计算股份有限公司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51" name="直线连接符 26"/>
          <p:cNvCxnSpPr/>
          <p:nvPr/>
        </p:nvCxnSpPr>
        <p:spPr>
          <a:xfrm>
            <a:off x="1781175" y="450850"/>
            <a:ext cx="7064375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线连接符 28"/>
          <p:cNvCxnSpPr/>
          <p:nvPr/>
        </p:nvCxnSpPr>
        <p:spPr>
          <a:xfrm>
            <a:off x="1588" y="450850"/>
            <a:ext cx="252412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269" name="图片 32" descr="图片包含 游戏机, 画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188" y="293688"/>
            <a:ext cx="1274762" cy="196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70" name="组合 54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55" name="矩形 54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9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7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8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9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0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1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3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4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5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6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7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0" name="TextBox 43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3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4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5" name="TextBox 43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6" name="TextBox 43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98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7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29" descr="图片包含 游戏机, 伞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9925" y="-17462"/>
            <a:ext cx="3400425" cy="51657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291" name="组合 51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52" name="矩形 51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6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7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8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9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7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8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9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0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1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3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4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5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6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7" name="TextBox 43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" name="TextBox 43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TextBox 43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0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3" name="TextBox 43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95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8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50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51" name="矩形 50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5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6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7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8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9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7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8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9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0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1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3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4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5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6" name="TextBox 43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7" name="TextBox 43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" name="TextBox 43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0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93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94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2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4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矩形 26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330200" y="279400"/>
            <a:ext cx="8509000" cy="452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" name="矩形 51"/>
          <p:cNvSpPr/>
          <p:nvPr/>
        </p:nvSpPr>
        <p:spPr>
          <a:xfrm>
            <a:off x="-7613" y="2525788"/>
            <a:ext cx="9151200" cy="553999"/>
          </a:xfrm>
          <a:prstGeom prst="rect">
            <a:avLst/>
          </a:prstGeom>
          <a:gradFill flip="none" rotWithShape="0">
            <a:gsLst>
              <a:gs pos="11000">
                <a:srgbClr val="008FFA">
                  <a:alpha val="54000"/>
                </a:srgbClr>
              </a:gs>
              <a:gs pos="100000">
                <a:srgbClr val="15B0B8"/>
              </a:gs>
            </a:gsLst>
            <a:lin ang="0" scaled="0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3" name="Rectangle 7"/>
          <p:cNvSpPr/>
          <p:nvPr/>
        </p:nvSpPr>
        <p:spPr bwMode="auto">
          <a:xfrm>
            <a:off x="608013" y="1703388"/>
            <a:ext cx="3268663" cy="7381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 defTabSz="8255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 defTabSz="8255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Microsoft YaHei Bold"/>
              </a:rPr>
              <a:t>感谢观看</a:t>
            </a:r>
            <a:endParaRPr kumimoji="0" lang="zh-CN" altLang="en-US" sz="4800" b="1" i="0" u="none" strike="noStrike" kern="1200" cap="none" spc="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微软雅黑" panose="020B0503020204020204" pitchFamily="34" charset="-122"/>
              <a:sym typeface="Microsoft YaHei Bold"/>
            </a:endParaRPr>
          </a:p>
        </p:txBody>
      </p:sp>
      <p:sp>
        <p:nvSpPr>
          <p:cNvPr id="54" name="Rectangle 7"/>
          <p:cNvSpPr/>
          <p:nvPr/>
        </p:nvSpPr>
        <p:spPr bwMode="auto">
          <a:xfrm>
            <a:off x="627063" y="2516188"/>
            <a:ext cx="1671638" cy="14763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defTabSz="8255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 defTabSz="8255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 defTabSz="8255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Microsoft YaHei Bold"/>
              </a:rPr>
              <a:t>Thanks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Microsoft YaHei Bold"/>
            </a:endParaRPr>
          </a:p>
          <a:p>
            <a:pPr marL="0" marR="0" lvl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MS PGothic" panose="020B0600070205080204" pitchFamily="34" charset="-128"/>
                <a:cs typeface="Calibri" panose="020F0502020204030204" pitchFamily="34" charset="0"/>
                <a:sym typeface="Calibri" panose="020F0502020204030204" pitchFamily="34" charset="0"/>
              </a:rPr>
              <a:t>ありがとう</a:t>
            </a:r>
            <a:endParaRPr kumimoji="0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MS PGothic" panose="020B0600070205080204" pitchFamily="34" charset="-128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Microsoft YaHei Bold"/>
            </a:endParaRPr>
          </a:p>
        </p:txBody>
      </p:sp>
      <p:sp>
        <p:nvSpPr>
          <p:cNvPr id="55" name="Text Placeholder 4"/>
          <p:cNvSpPr txBox="1">
            <a:spLocks noChangeArrowheads="1"/>
          </p:cNvSpPr>
          <p:nvPr/>
        </p:nvSpPr>
        <p:spPr bwMode="auto">
          <a:xfrm>
            <a:off x="6388100" y="4538663"/>
            <a:ext cx="2319338" cy="2460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金蝶天燕云计算股份有限公司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4344" name="图片 34" descr="图片包含 游戏机, 画&#10;&#10;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7863" y="488950"/>
            <a:ext cx="1171575" cy="179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" name="Rectangle 7"/>
          <p:cNvSpPr/>
          <p:nvPr/>
        </p:nvSpPr>
        <p:spPr bwMode="auto">
          <a:xfrm>
            <a:off x="2506663" y="2674938"/>
            <a:ext cx="730250" cy="2762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p>
            <a:pPr lvl="0" defTabSz="825500"/>
            <a:r>
              <a:rPr lang="th-TH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</a:rPr>
              <a:t>ขอบคุณ</a:t>
            </a:r>
            <a:endParaRPr lang="th-TH" altLang="zh-CN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  <a:cs typeface="方正兰亭黑简体" pitchFamily="2" charset="-122"/>
            </a:endParaRPr>
          </a:p>
        </p:txBody>
      </p:sp>
      <p:sp>
        <p:nvSpPr>
          <p:cNvPr id="58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5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50" descr="图片包含 游戏机, 标志, 飞机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1438" y="1498600"/>
            <a:ext cx="4002087" cy="3654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30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000" y="274638"/>
            <a:ext cx="1631950" cy="250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30" name="标题 1"/>
          <p:cNvSpPr>
            <a:spLocks noGrp="1"/>
          </p:cNvSpPr>
          <p:nvPr>
            <p:ph type="ctrTitle"/>
          </p:nvPr>
        </p:nvSpPr>
        <p:spPr>
          <a:xfrm>
            <a:off x="482329" y="1380924"/>
            <a:ext cx="4872191" cy="584773"/>
          </a:xfrm>
          <a:prstGeom prst="rect">
            <a:avLst/>
          </a:prstGeom>
        </p:spPr>
        <p:txBody>
          <a:bodyPr anchor="ctr"/>
          <a:lstStyle>
            <a:lvl1pPr algn="l">
              <a:defRPr sz="2800" kern="400" spc="16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4" name="正文级别 1…"/>
          <p:cNvSpPr txBox="1">
            <a:spLocks noGrp="1"/>
          </p:cNvSpPr>
          <p:nvPr>
            <p:ph type="body" idx="12"/>
          </p:nvPr>
        </p:nvSpPr>
        <p:spPr>
          <a:xfrm>
            <a:off x="482330" y="2037646"/>
            <a:ext cx="4872190" cy="599628"/>
          </a:xfrm>
          <a:prstGeom prst="rect">
            <a:avLst/>
          </a:prstGeom>
        </p:spPr>
        <p:txBody>
          <a:bodyPr numCol="1" anchor="t">
            <a:norm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2400" b="1" kern="200" spc="10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8850" y="-20637"/>
            <a:ext cx="4413250" cy="5164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30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238" y="268288"/>
            <a:ext cx="1631950" cy="250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30" name="标题 1"/>
          <p:cNvSpPr>
            <a:spLocks noGrp="1"/>
          </p:cNvSpPr>
          <p:nvPr>
            <p:ph type="ctrTitle"/>
          </p:nvPr>
        </p:nvSpPr>
        <p:spPr>
          <a:xfrm>
            <a:off x="478392" y="1431464"/>
            <a:ext cx="4872191" cy="584773"/>
          </a:xfrm>
          <a:prstGeom prst="rect">
            <a:avLst/>
          </a:prstGeom>
        </p:spPr>
        <p:txBody>
          <a:bodyPr anchor="ctr"/>
          <a:lstStyle>
            <a:lvl1pPr>
              <a:defRPr sz="2800" kern="400" spc="16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4" name="正文级别 1…"/>
          <p:cNvSpPr txBox="1">
            <a:spLocks noGrp="1"/>
          </p:cNvSpPr>
          <p:nvPr>
            <p:ph type="body" idx="12"/>
          </p:nvPr>
        </p:nvSpPr>
        <p:spPr>
          <a:xfrm>
            <a:off x="478393" y="2088186"/>
            <a:ext cx="5161874" cy="599628"/>
          </a:xfrm>
          <a:prstGeom prst="rect">
            <a:avLst/>
          </a:prstGeom>
        </p:spPr>
        <p:txBody>
          <a:bodyPr numCol="1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400" b="1" kern="200" spc="10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9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49" descr="图片包含 游戏机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7" y="1588"/>
            <a:ext cx="3790950" cy="474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53696" y="1671824"/>
            <a:ext cx="131600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dist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目录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53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10" name="正文级别 1…"/>
          <p:cNvSpPr txBox="1">
            <a:spLocks noGrp="1"/>
          </p:cNvSpPr>
          <p:nvPr>
            <p:ph type="body" idx="12"/>
          </p:nvPr>
        </p:nvSpPr>
        <p:spPr>
          <a:xfrm>
            <a:off x="3560111" y="607979"/>
            <a:ext cx="5555754" cy="640157"/>
          </a:xfrm>
          <a:prstGeom prst="rect">
            <a:avLst/>
          </a:prstGeom>
        </p:spPr>
        <p:txBody>
          <a:bodyPr numCol="1">
            <a:no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b="1" kern="200" spc="10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正文级别 1…"/>
          <p:cNvSpPr txBox="1">
            <a:spLocks noGrp="1"/>
          </p:cNvSpPr>
          <p:nvPr>
            <p:ph type="body" idx="13"/>
          </p:nvPr>
        </p:nvSpPr>
        <p:spPr>
          <a:xfrm>
            <a:off x="3208224" y="1338864"/>
            <a:ext cx="5907639" cy="64015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4" name="正文级别 1…"/>
          <p:cNvSpPr txBox="1">
            <a:spLocks noGrp="1"/>
          </p:cNvSpPr>
          <p:nvPr>
            <p:ph type="body" idx="14"/>
          </p:nvPr>
        </p:nvSpPr>
        <p:spPr>
          <a:xfrm>
            <a:off x="2849711" y="2069749"/>
            <a:ext cx="6294289" cy="64015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5"/>
          </p:nvPr>
        </p:nvSpPr>
        <p:spPr>
          <a:xfrm>
            <a:off x="2491756" y="2800634"/>
            <a:ext cx="6652244" cy="64015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2" name="正文级别 1…"/>
          <p:cNvSpPr txBox="1">
            <a:spLocks noGrp="1"/>
          </p:cNvSpPr>
          <p:nvPr>
            <p:ph type="body" idx="16"/>
          </p:nvPr>
        </p:nvSpPr>
        <p:spPr>
          <a:xfrm>
            <a:off x="2133837" y="3531520"/>
            <a:ext cx="7010164" cy="64015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0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24"/>
          <p:cNvPicPr>
            <a:picLocks noChangeAspect="1"/>
          </p:cNvPicPr>
          <p:nvPr userDrawn="1"/>
        </p:nvPicPr>
        <p:blipFill>
          <a:blip r:embed="rId2"/>
          <a:srcRect t="-12439" r="37297" b="-2"/>
          <a:stretch>
            <a:fillRect/>
          </a:stretch>
        </p:blipFill>
        <p:spPr>
          <a:xfrm>
            <a:off x="6102350" y="31750"/>
            <a:ext cx="1085850" cy="404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图片 25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2650" y="-41275"/>
            <a:ext cx="887413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圆角矩形 1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-38100" y="-25400"/>
            <a:ext cx="4445000" cy="370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圆角矩形 1"/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-38100" y="-1587"/>
            <a:ext cx="4457700" cy="370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" name="文本框 53"/>
          <p:cNvSpPr txBox="1"/>
          <p:nvPr/>
        </p:nvSpPr>
        <p:spPr>
          <a:xfrm>
            <a:off x="1575135" y="864934"/>
            <a:ext cx="949957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dist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目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  <a:p>
            <a:pPr marL="0" marR="0" lvl="0" indent="0" algn="dist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录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450872" y="909282"/>
            <a:ext cx="1201477" cy="1941494"/>
          </a:xfrm>
          <a:prstGeom prst="rect">
            <a:avLst/>
          </a:prstGeom>
          <a:noFill/>
          <a:ln w="15875" cap="flat">
            <a:solidFill>
              <a:schemeClr val="bg1">
                <a:alpha val="83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6152" name="图片 35" descr="图片包含 游戏机, 画&#10;&#10;描述已自动生成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8938" y="247650"/>
            <a:ext cx="1185862" cy="182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715098" y="644681"/>
            <a:ext cx="582336" cy="58233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rgbClr val="FCFCFC"/>
              </a:gs>
              <a:gs pos="84000">
                <a:srgbClr val="EDEDED"/>
              </a:gs>
            </a:gsLst>
            <a:path path="circle">
              <a:fillToRect l="50000" t="130000" r="50000" b="-30000"/>
            </a:path>
            <a:tileRect/>
          </a:gradFill>
          <a:ln w="15875" cap="flat">
            <a:solidFill>
              <a:schemeClr val="bg1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01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383234" y="1494701"/>
            <a:ext cx="582336" cy="58233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rgbClr val="FCFCFC"/>
              </a:gs>
              <a:gs pos="84000">
                <a:srgbClr val="EDEDED"/>
              </a:gs>
            </a:gsLst>
            <a:path path="circle">
              <a:fillToRect l="50000" t="130000" r="50000" b="-30000"/>
            </a:path>
            <a:tileRect/>
          </a:gradFill>
          <a:ln w="15875" cap="flat">
            <a:solidFill>
              <a:schemeClr val="bg1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02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126682" y="2371337"/>
            <a:ext cx="582336" cy="58233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rgbClr val="FCFCFC"/>
              </a:gs>
              <a:gs pos="84000">
                <a:srgbClr val="EDEDED"/>
              </a:gs>
            </a:gsLst>
            <a:path path="circle">
              <a:fillToRect l="50000" t="130000" r="50000" b="-30000"/>
            </a:path>
            <a:tileRect/>
          </a:gradFill>
          <a:ln w="15875" cap="flat">
            <a:solidFill>
              <a:schemeClr val="bg1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03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683956" y="3266525"/>
            <a:ext cx="582336" cy="58233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rgbClr val="FCFCFC"/>
              </a:gs>
              <a:gs pos="84000">
                <a:srgbClr val="EDEDED"/>
              </a:gs>
            </a:gsLst>
            <a:path path="circle">
              <a:fillToRect l="50000" t="130000" r="50000" b="-30000"/>
            </a:path>
            <a:tileRect/>
          </a:gradFill>
          <a:ln w="15875" cap="flat">
            <a:solidFill>
              <a:schemeClr val="bg1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05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62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24" name="正文级别 1…"/>
          <p:cNvSpPr txBox="1">
            <a:spLocks noGrp="1"/>
          </p:cNvSpPr>
          <p:nvPr>
            <p:ph type="body" idx="13"/>
          </p:nvPr>
        </p:nvSpPr>
        <p:spPr>
          <a:xfrm>
            <a:off x="4529002" y="549160"/>
            <a:ext cx="4588896" cy="821393"/>
          </a:xfrm>
          <a:prstGeom prst="rect">
            <a:avLst/>
          </a:prstGeom>
        </p:spPr>
        <p:txBody>
          <a:bodyPr vert="horz" numCol="1"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b="1" kern="200" spc="100" baseline="0">
                <a:solidFill>
                  <a:schemeClr val="tx2">
                    <a:lumMod val="95000"/>
                    <a:lumOff val="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5" name="正文级别 1…"/>
          <p:cNvSpPr txBox="1">
            <a:spLocks noGrp="1"/>
          </p:cNvSpPr>
          <p:nvPr>
            <p:ph type="body" idx="14"/>
          </p:nvPr>
        </p:nvSpPr>
        <p:spPr>
          <a:xfrm>
            <a:off x="4209032" y="1451695"/>
            <a:ext cx="4908866" cy="819793"/>
          </a:xfrm>
          <a:prstGeom prst="rect">
            <a:avLst/>
          </a:prstGeom>
        </p:spPr>
        <p:txBody>
          <a:bodyPr vert="horz" numCol="1"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6" name="正文级别 1…"/>
          <p:cNvSpPr txBox="1">
            <a:spLocks noGrp="1"/>
          </p:cNvSpPr>
          <p:nvPr>
            <p:ph type="body" idx="15"/>
          </p:nvPr>
        </p:nvSpPr>
        <p:spPr>
          <a:xfrm>
            <a:off x="3859056" y="2343486"/>
            <a:ext cx="5258842" cy="804663"/>
          </a:xfrm>
          <a:prstGeom prst="rect">
            <a:avLst/>
          </a:prstGeom>
        </p:spPr>
        <p:txBody>
          <a:bodyPr vert="horz" numCol="1"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8" name="正文级别 1…"/>
          <p:cNvSpPr txBox="1">
            <a:spLocks noGrp="1"/>
          </p:cNvSpPr>
          <p:nvPr>
            <p:ph type="body" idx="16"/>
          </p:nvPr>
        </p:nvSpPr>
        <p:spPr>
          <a:xfrm>
            <a:off x="3302682" y="3236536"/>
            <a:ext cx="5815215" cy="820827"/>
          </a:xfrm>
          <a:prstGeom prst="rect">
            <a:avLst/>
          </a:prstGeom>
        </p:spPr>
        <p:txBody>
          <a:bodyPr vert="horz" numCol="1"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0"/>
            <a:ext cx="2927350" cy="5141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矩形 26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-25400" y="0"/>
            <a:ext cx="29464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" name="文本框 51"/>
          <p:cNvSpPr txBox="1"/>
          <p:nvPr/>
        </p:nvSpPr>
        <p:spPr>
          <a:xfrm>
            <a:off x="620468" y="1558433"/>
            <a:ext cx="1550120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dist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目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  <a:p>
            <a:pPr marL="0" marR="0" lvl="0" indent="0" algn="dist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录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03778" y="1410696"/>
            <a:ext cx="1412697" cy="2401015"/>
          </a:xfrm>
          <a:prstGeom prst="rect">
            <a:avLst/>
          </a:prstGeom>
          <a:noFill/>
          <a:ln w="15875" cap="flat">
            <a:solidFill>
              <a:schemeClr val="bg1">
                <a:alpha val="83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7174" name="图片 35" descr="图片包含 游戏机, 画&#10;&#10;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8938" y="247650"/>
            <a:ext cx="1185862" cy="182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56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10" name="正文级别 1…"/>
          <p:cNvSpPr txBox="1">
            <a:spLocks noGrp="1"/>
          </p:cNvSpPr>
          <p:nvPr>
            <p:ph type="body" idx="12"/>
          </p:nvPr>
        </p:nvSpPr>
        <p:spPr>
          <a:xfrm>
            <a:off x="3079768" y="778120"/>
            <a:ext cx="6064232" cy="533525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b="1" kern="200" spc="100" baseline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正文级别 1…"/>
          <p:cNvSpPr txBox="1">
            <a:spLocks noGrp="1"/>
          </p:cNvSpPr>
          <p:nvPr>
            <p:ph type="body" idx="13"/>
          </p:nvPr>
        </p:nvSpPr>
        <p:spPr>
          <a:xfrm>
            <a:off x="3079768" y="1722757"/>
            <a:ext cx="6064232" cy="533525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4" name="正文级别 1…"/>
          <p:cNvSpPr txBox="1">
            <a:spLocks noGrp="1"/>
          </p:cNvSpPr>
          <p:nvPr>
            <p:ph type="body" idx="14"/>
          </p:nvPr>
        </p:nvSpPr>
        <p:spPr>
          <a:xfrm>
            <a:off x="3079768" y="2690544"/>
            <a:ext cx="6064232" cy="533525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正文级别 1…"/>
          <p:cNvSpPr txBox="1">
            <a:spLocks noGrp="1"/>
          </p:cNvSpPr>
          <p:nvPr>
            <p:ph type="body" idx="15"/>
          </p:nvPr>
        </p:nvSpPr>
        <p:spPr>
          <a:xfrm>
            <a:off x="3079767" y="3658331"/>
            <a:ext cx="6064233" cy="533525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kern="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4" descr="图片包含 游戏机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1163638"/>
            <a:ext cx="9142412" cy="3152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矩形 50"/>
          <p:cNvSpPr/>
          <p:nvPr/>
        </p:nvSpPr>
        <p:spPr>
          <a:xfrm>
            <a:off x="5076" y="1162880"/>
            <a:ext cx="9144000" cy="3153600"/>
          </a:xfrm>
          <a:prstGeom prst="rect">
            <a:avLst/>
          </a:prstGeom>
          <a:gradFill flip="none" rotWithShape="0">
            <a:gsLst>
              <a:gs pos="0">
                <a:srgbClr val="008FFA">
                  <a:alpha val="49000"/>
                </a:srgbClr>
              </a:gs>
              <a:gs pos="100000">
                <a:srgbClr val="15B0B8"/>
              </a:gs>
            </a:gsLst>
            <a:lin ang="0" scaled="0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2" name="Rectangle 37"/>
          <p:cNvSpPr txBox="1">
            <a:spLocks noChangeArrowheads="1"/>
          </p:cNvSpPr>
          <p:nvPr/>
        </p:nvSpPr>
        <p:spPr bwMode="auto">
          <a:xfrm>
            <a:off x="6948488" y="4924425"/>
            <a:ext cx="2187575" cy="107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版权所有</a:t>
            </a:r>
            <a:r>
              <a:rPr kumimoji="0" lang="en-US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©2000-2020</a:t>
            </a:r>
            <a:r>
              <a:rPr kumimoji="0" lang="zh-CN" alt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金蝶天燕云计算股份有限公司</a:t>
            </a:r>
            <a:endParaRPr kumimoji="0" lang="zh-CN" altLang="en-US" sz="700" b="0" i="0" u="none" strike="noStrike" kern="1200" cap="none" spc="0" normalizeH="0" baseline="0" noProof="0" smtClean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197" name="图片 32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3063" y="293688"/>
            <a:ext cx="1273175" cy="19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" name="文本框 53"/>
          <p:cNvSpPr txBox="1"/>
          <p:nvPr/>
        </p:nvSpPr>
        <p:spPr>
          <a:xfrm>
            <a:off x="3763167" y="1488492"/>
            <a:ext cx="1733507" cy="584773"/>
          </a:xfrm>
          <a:prstGeom prst="rect">
            <a:avLst/>
          </a:prstGeom>
          <a:noFill/>
          <a:ln w="349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dist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  <a:t>目录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55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7" name="正文级别 1…"/>
          <p:cNvSpPr txBox="1">
            <a:spLocks noGrp="1"/>
          </p:cNvSpPr>
          <p:nvPr>
            <p:ph type="body" idx="12"/>
          </p:nvPr>
        </p:nvSpPr>
        <p:spPr>
          <a:xfrm>
            <a:off x="1886597" y="2209939"/>
            <a:ext cx="5370805" cy="9097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defRPr sz="2000" b="1" kern="200" spc="100" baseline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3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2" descr="图片包含 游戏机, 画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8263" y="236538"/>
            <a:ext cx="1273175" cy="196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19" name="组合 51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52" name="矩形 51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6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7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8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9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7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8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9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0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1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3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4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5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6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7" name="TextBox 43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TextBox 43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0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" name="TextBox 43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3" name="TextBox 43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95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82063" y="194747"/>
            <a:ext cx="6442306" cy="5026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2" name="正文级别 1…"/>
          <p:cNvSpPr txBox="1">
            <a:spLocks noGrp="1"/>
          </p:cNvSpPr>
          <p:nvPr>
            <p:ph type="body" idx="12"/>
          </p:nvPr>
        </p:nvSpPr>
        <p:spPr>
          <a:xfrm>
            <a:off x="182062" y="700088"/>
            <a:ext cx="6442305" cy="405698"/>
          </a:xfrm>
          <a:prstGeom prst="rect">
            <a:avLst/>
          </a:prstGeom>
        </p:spPr>
        <p:txBody>
          <a:bodyPr numCol="1"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 b="0" kern="200" spc="100" baseline="0">
                <a:solidFill>
                  <a:schemeClr val="accent1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9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5" descr="图片包含 游戏机, 伞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1988" y="-9525"/>
            <a:ext cx="3400425" cy="5165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32" descr="图片包含 游戏机, 画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8263" y="236538"/>
            <a:ext cx="1273175" cy="196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4" name="组合 52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53" name="矩形 52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67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8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9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7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8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9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0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1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3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4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5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6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7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TextBox 43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0" name="TextBox 43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3" name="TextBox 43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4" name="TextBox 43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95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  <p:sp>
        <p:nvSpPr>
          <p:cNvPr id="96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sp>
        <p:nvSpPr>
          <p:cNvPr id="42" name="标题 1"/>
          <p:cNvSpPr>
            <a:spLocks noGrp="1"/>
          </p:cNvSpPr>
          <p:nvPr>
            <p:ph type="ctrTitle"/>
          </p:nvPr>
        </p:nvSpPr>
        <p:spPr>
          <a:xfrm>
            <a:off x="182063" y="194747"/>
            <a:ext cx="6442306" cy="5026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" name="正文级别 1…"/>
          <p:cNvSpPr txBox="1">
            <a:spLocks noGrp="1"/>
          </p:cNvSpPr>
          <p:nvPr>
            <p:ph type="body" idx="12"/>
          </p:nvPr>
        </p:nvSpPr>
        <p:spPr>
          <a:xfrm>
            <a:off x="182062" y="700088"/>
            <a:ext cx="6442305" cy="405698"/>
          </a:xfrm>
          <a:prstGeom prst="rect">
            <a:avLst/>
          </a:prstGeom>
        </p:spPr>
        <p:txBody>
          <a:bodyPr numCol="1"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 b="0" kern="200" spc="100" baseline="0">
                <a:solidFill>
                  <a:schemeClr val="bg2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>
              <a:spcBef>
                <a:spcPts val="100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6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35" name="标题 1"/>
          <p:cNvSpPr txBox="1">
            <a:spLocks noChangeArrowheads="1"/>
          </p:cNvSpPr>
          <p:nvPr/>
        </p:nvSpPr>
        <p:spPr bwMode="auto">
          <a:xfrm>
            <a:off x="182563" y="195263"/>
            <a:ext cx="6442075" cy="501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Arial" panose="020B0604020202020204" pitchFamily="34" charset="0"/>
              </a:rPr>
              <a:t>单击此处编辑母版标题样式</a:t>
            </a: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正文级别 1…"/>
          <p:cNvSpPr txBox="1"/>
          <p:nvPr/>
        </p:nvSpPr>
        <p:spPr>
          <a:xfrm>
            <a:off x="182563" y="700088"/>
            <a:ext cx="6442075" cy="4064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indent="53975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indent="212725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indent="409575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indent="568325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indent="568325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indent="568325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indent="568325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indent="568325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微软雅黑" panose="020B0503020204020204" pitchFamily="34" charset="-122"/>
              </a:rPr>
              <a:t>单击此处编辑母版文本样式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1028" name="图片 32" descr="图片包含 游戏机, 画&#10;&#10;描述已自动生成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88263" y="236538"/>
            <a:ext cx="1273175" cy="19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TextBox 58"/>
          <p:cNvSpPr txBox="1">
            <a:spLocks noChangeArrowheads="1"/>
          </p:cNvSpPr>
          <p:nvPr/>
        </p:nvSpPr>
        <p:spPr bwMode="auto">
          <a:xfrm>
            <a:off x="0" y="-369887"/>
            <a:ext cx="6275388" cy="369888"/>
          </a:xfrm>
          <a:prstGeom prst="rect">
            <a:avLst/>
          </a:prstGeom>
          <a:noFill/>
          <a:ln>
            <a:noFill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字体规范</a:t>
            </a:r>
            <a:r>
              <a:rPr kumimoji="0" lang="zh-CN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思源黑体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方正兰亭粗黑简体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方正兰亭黑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方正兰亭细黑简体 </a:t>
            </a:r>
            <a:r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/ 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BABABA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Heiti SC Medium" pitchFamily="2" charset="-128"/>
              </a:rPr>
              <a:t>方正细圆简体</a:t>
            </a: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rgbClr val="BABABA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Calibri" panose="020F0502020204030204" pitchFamily="34" charset="0"/>
              <a:sym typeface="Heiti SC Medium" pitchFamily="2" charset="-128"/>
            </a:endParaRPr>
          </a:p>
        </p:txBody>
      </p:sp>
      <p:grpSp>
        <p:nvGrpSpPr>
          <p:cNvPr id="1030" name="组合 162"/>
          <p:cNvGrpSpPr/>
          <p:nvPr userDrawn="1"/>
        </p:nvGrpSpPr>
        <p:grpSpPr>
          <a:xfrm>
            <a:off x="-1069975" y="0"/>
            <a:ext cx="947738" cy="5108575"/>
            <a:chOff x="-986592" y="17928"/>
            <a:chExt cx="948451" cy="5108916"/>
          </a:xfrm>
        </p:grpSpPr>
        <p:sp>
          <p:nvSpPr>
            <p:cNvPr id="164" name="矩形 163"/>
            <p:cNvSpPr/>
            <p:nvPr/>
          </p:nvSpPr>
          <p:spPr>
            <a:xfrm>
              <a:off x="-483143" y="1528941"/>
              <a:ext cx="432000" cy="612000"/>
            </a:xfrm>
            <a:prstGeom prst="rect">
              <a:avLst/>
            </a:prstGeom>
            <a:solidFill>
              <a:srgbClr val="24215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-985846" y="1524279"/>
              <a:ext cx="432000" cy="612000"/>
            </a:xfrm>
            <a:prstGeom prst="rect">
              <a:avLst/>
            </a:prstGeom>
            <a:solidFill>
              <a:srgbClr val="1776EE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66" name="矩形 165"/>
            <p:cNvSpPr/>
            <p:nvPr/>
          </p:nvSpPr>
          <p:spPr>
            <a:xfrm>
              <a:off x="-986592" y="3765235"/>
              <a:ext cx="432000" cy="612000"/>
            </a:xfrm>
            <a:prstGeom prst="rect">
              <a:avLst/>
            </a:prstGeom>
            <a:solidFill>
              <a:srgbClr val="7ACA5C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67" name="矩形 166"/>
            <p:cNvSpPr/>
            <p:nvPr/>
          </p:nvSpPr>
          <p:spPr>
            <a:xfrm>
              <a:off x="-470141" y="773522"/>
              <a:ext cx="432000" cy="612000"/>
            </a:xfrm>
            <a:prstGeom prst="rect">
              <a:avLst/>
            </a:prstGeom>
            <a:solidFill>
              <a:srgbClr val="00B1B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-972844" y="764404"/>
              <a:ext cx="432000" cy="612000"/>
            </a:xfrm>
            <a:prstGeom prst="rect">
              <a:avLst/>
            </a:prstGeom>
            <a:solidFill>
              <a:srgbClr val="1ACDD8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-486092" y="3766904"/>
              <a:ext cx="432000" cy="612000"/>
            </a:xfrm>
            <a:prstGeom prst="rect">
              <a:avLst/>
            </a:prstGeom>
            <a:solidFill>
              <a:srgbClr val="18BE8F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-483143" y="3024910"/>
              <a:ext cx="432000" cy="612000"/>
            </a:xfrm>
            <a:prstGeom prst="rect">
              <a:avLst/>
            </a:prstGeom>
            <a:solidFill>
              <a:srgbClr val="0CA0E2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-985846" y="3015131"/>
              <a:ext cx="432000" cy="612000"/>
            </a:xfrm>
            <a:prstGeom prst="rect">
              <a:avLst/>
            </a:prstGeom>
            <a:solidFill>
              <a:srgbClr val="25B3F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-483143" y="2276926"/>
              <a:ext cx="432000" cy="612000"/>
            </a:xfrm>
            <a:prstGeom prst="rect">
              <a:avLst/>
            </a:prstGeom>
            <a:solidFill>
              <a:srgbClr val="4E41C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-985846" y="2266486"/>
              <a:ext cx="432000" cy="612000"/>
            </a:xfrm>
            <a:prstGeom prst="rect">
              <a:avLst/>
            </a:prstGeom>
            <a:solidFill>
              <a:srgbClr val="9F55FB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-985846" y="4507051"/>
              <a:ext cx="432000" cy="612000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-483143" y="4514844"/>
              <a:ext cx="432000" cy="612000"/>
            </a:xfrm>
            <a:prstGeom prst="rect">
              <a:avLst/>
            </a:prstGeom>
            <a:solidFill>
              <a:srgbClr val="FA928A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-483143" y="22590"/>
              <a:ext cx="432000" cy="612000"/>
            </a:xfrm>
            <a:prstGeom prst="rect">
              <a:avLst/>
            </a:prstGeom>
            <a:solidFill>
              <a:srgbClr val="D5D5D5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-985846" y="17928"/>
              <a:ext cx="432000" cy="61200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8" name="TextBox 43"/>
            <p:cNvSpPr txBox="1">
              <a:spLocks noChangeArrowheads="1"/>
            </p:cNvSpPr>
            <p:nvPr/>
          </p:nvSpPr>
          <p:spPr bwMode="auto">
            <a:xfrm>
              <a:off x="-946875" y="217966"/>
              <a:ext cx="24942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9" name="TextBox 43"/>
            <p:cNvSpPr txBox="1">
              <a:spLocks noChangeArrowheads="1"/>
            </p:cNvSpPr>
            <p:nvPr/>
          </p:nvSpPr>
          <p:spPr bwMode="auto">
            <a:xfrm>
              <a:off x="-421016" y="217966"/>
              <a:ext cx="355868" cy="415953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0" name="TextBox 43"/>
            <p:cNvSpPr txBox="1">
              <a:spLocks noChangeArrowheads="1"/>
            </p:cNvSpPr>
            <p:nvPr/>
          </p:nvSpPr>
          <p:spPr bwMode="auto">
            <a:xfrm>
              <a:off x="-965939" y="1694440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1" name="TextBox 43"/>
            <p:cNvSpPr txBox="1">
              <a:spLocks noChangeArrowheads="1"/>
            </p:cNvSpPr>
            <p:nvPr/>
          </p:nvSpPr>
          <p:spPr bwMode="auto">
            <a:xfrm>
              <a:off x="-421016" y="1719842"/>
              <a:ext cx="303440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2" name="TextBox 43"/>
            <p:cNvSpPr txBox="1">
              <a:spLocks noChangeArrowheads="1"/>
            </p:cNvSpPr>
            <p:nvPr/>
          </p:nvSpPr>
          <p:spPr bwMode="auto">
            <a:xfrm>
              <a:off x="-969117" y="2442203"/>
              <a:ext cx="357457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115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3" name="TextBox 43"/>
            <p:cNvSpPr txBox="1">
              <a:spLocks noChangeArrowheads="1"/>
            </p:cNvSpPr>
            <p:nvPr/>
          </p:nvSpPr>
          <p:spPr bwMode="auto">
            <a:xfrm>
              <a:off x="-421016" y="2461254"/>
              <a:ext cx="347924" cy="414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78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65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4" name="TextBox 43"/>
            <p:cNvSpPr txBox="1">
              <a:spLocks noChangeArrowheads="1"/>
            </p:cNvSpPr>
            <p:nvPr/>
          </p:nvSpPr>
          <p:spPr bwMode="auto">
            <a:xfrm>
              <a:off x="-959585" y="3197903"/>
              <a:ext cx="359045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37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179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5" name="TextBox 43"/>
            <p:cNvSpPr txBox="1">
              <a:spLocks noChangeArrowheads="1"/>
            </p:cNvSpPr>
            <p:nvPr/>
          </p:nvSpPr>
          <p:spPr bwMode="auto">
            <a:xfrm>
              <a:off x="-421016" y="3209016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160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6" name="TextBox 43"/>
            <p:cNvSpPr txBox="1">
              <a:spLocks noChangeArrowheads="1"/>
            </p:cNvSpPr>
            <p:nvPr/>
          </p:nvSpPr>
          <p:spPr bwMode="auto">
            <a:xfrm>
              <a:off x="-950052" y="994306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205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216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7" name="TextBox 43"/>
            <p:cNvSpPr txBox="1">
              <a:spLocks noChangeArrowheads="1"/>
            </p:cNvSpPr>
            <p:nvPr/>
          </p:nvSpPr>
          <p:spPr bwMode="auto">
            <a:xfrm>
              <a:off x="-401952" y="976842"/>
              <a:ext cx="357456" cy="4143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177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185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8" name="TextBox 43"/>
            <p:cNvSpPr txBox="1">
              <a:spLocks noChangeArrowheads="1"/>
            </p:cNvSpPr>
            <p:nvPr/>
          </p:nvSpPr>
          <p:spPr bwMode="auto">
            <a:xfrm>
              <a:off x="-463912" y="3961541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24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143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9" name="TextBox 43"/>
            <p:cNvSpPr txBox="1">
              <a:spLocks noChangeArrowheads="1"/>
            </p:cNvSpPr>
            <p:nvPr/>
          </p:nvSpPr>
          <p:spPr bwMode="auto">
            <a:xfrm>
              <a:off x="-924633" y="3945665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120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0" name="TextBox 43"/>
            <p:cNvSpPr txBox="1">
              <a:spLocks noChangeArrowheads="1"/>
            </p:cNvSpPr>
            <p:nvPr/>
          </p:nvSpPr>
          <p:spPr bwMode="auto">
            <a:xfrm>
              <a:off x="-967528" y="4691840"/>
              <a:ext cx="355868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255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192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1" name="TextBox 43"/>
            <p:cNvSpPr txBox="1">
              <a:spLocks noChangeArrowheads="1"/>
            </p:cNvSpPr>
            <p:nvPr/>
          </p:nvSpPr>
          <p:spPr bwMode="auto">
            <a:xfrm>
              <a:off x="-421016" y="4691840"/>
              <a:ext cx="357456" cy="415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R: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250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G: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146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B: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138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2" name="TextBox 43"/>
            <p:cNvSpPr txBox="1">
              <a:spLocks noChangeArrowheads="1"/>
            </p:cNvSpPr>
            <p:nvPr/>
          </p:nvSpPr>
          <p:spPr bwMode="auto">
            <a:xfrm>
              <a:off x="-421016" y="773628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主题色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3" name="TextBox 43"/>
            <p:cNvSpPr txBox="1">
              <a:spLocks noChangeArrowheads="1"/>
            </p:cNvSpPr>
            <p:nvPr/>
          </p:nvSpPr>
          <p:spPr bwMode="auto">
            <a:xfrm>
              <a:off x="-965939" y="772041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4" name="TextBox 43"/>
            <p:cNvSpPr txBox="1">
              <a:spLocks noChangeArrowheads="1"/>
            </p:cNvSpPr>
            <p:nvPr/>
          </p:nvSpPr>
          <p:spPr bwMode="auto">
            <a:xfrm>
              <a:off x="-953230" y="43330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5" name="TextBox 43"/>
            <p:cNvSpPr txBox="1">
              <a:spLocks noChangeArrowheads="1"/>
            </p:cNvSpPr>
            <p:nvPr/>
          </p:nvSpPr>
          <p:spPr bwMode="auto">
            <a:xfrm>
              <a:off x="-405129" y="417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rgbClr val="7C7C7C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6" name="TextBox 43"/>
            <p:cNvSpPr txBox="1">
              <a:spLocks noChangeArrowheads="1"/>
            </p:cNvSpPr>
            <p:nvPr/>
          </p:nvSpPr>
          <p:spPr bwMode="auto">
            <a:xfrm>
              <a:off x="-432138" y="1537267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7" name="TextBox 43"/>
            <p:cNvSpPr txBox="1">
              <a:spLocks noChangeArrowheads="1"/>
            </p:cNvSpPr>
            <p:nvPr/>
          </p:nvSpPr>
          <p:spPr bwMode="auto">
            <a:xfrm>
              <a:off x="-962762" y="1535679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8" name="TextBox 43"/>
            <p:cNvSpPr txBox="1">
              <a:spLocks noChangeArrowheads="1"/>
            </p:cNvSpPr>
            <p:nvPr/>
          </p:nvSpPr>
          <p:spPr bwMode="auto">
            <a:xfrm>
              <a:off x="-443258" y="2296143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9" name="TextBox 43"/>
            <p:cNvSpPr txBox="1">
              <a:spLocks noChangeArrowheads="1"/>
            </p:cNvSpPr>
            <p:nvPr/>
          </p:nvSpPr>
          <p:spPr bwMode="auto">
            <a:xfrm>
              <a:off x="-975472" y="2294555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0" name="TextBox 43"/>
            <p:cNvSpPr txBox="1">
              <a:spLocks noChangeArrowheads="1"/>
            </p:cNvSpPr>
            <p:nvPr/>
          </p:nvSpPr>
          <p:spPr bwMode="auto">
            <a:xfrm>
              <a:off x="-432138" y="3039143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常用色</a:t>
              </a:r>
              <a:endParaRPr kumimoji="0" lang="zh-CN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1" name="TextBox 43"/>
            <p:cNvSpPr txBox="1">
              <a:spLocks noChangeArrowheads="1"/>
            </p:cNvSpPr>
            <p:nvPr/>
          </p:nvSpPr>
          <p:spPr bwMode="auto">
            <a:xfrm>
              <a:off x="-962762" y="3037555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2" name="TextBox 43"/>
            <p:cNvSpPr txBox="1">
              <a:spLocks noChangeArrowheads="1"/>
            </p:cNvSpPr>
            <p:nvPr/>
          </p:nvSpPr>
          <p:spPr bwMode="auto">
            <a:xfrm>
              <a:off x="-937343" y="3782142"/>
              <a:ext cx="360634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3" name="TextBox 43"/>
            <p:cNvSpPr txBox="1">
              <a:spLocks noChangeArrowheads="1"/>
            </p:cNvSpPr>
            <p:nvPr/>
          </p:nvSpPr>
          <p:spPr bwMode="auto">
            <a:xfrm>
              <a:off x="-465500" y="3799605"/>
              <a:ext cx="36063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4" name="TextBox 43"/>
            <p:cNvSpPr txBox="1">
              <a:spLocks noChangeArrowheads="1"/>
            </p:cNvSpPr>
            <p:nvPr/>
          </p:nvSpPr>
          <p:spPr bwMode="auto">
            <a:xfrm>
              <a:off x="-452790" y="4525142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5" name="TextBox 43"/>
            <p:cNvSpPr txBox="1">
              <a:spLocks noChangeArrowheads="1"/>
            </p:cNvSpPr>
            <p:nvPr/>
          </p:nvSpPr>
          <p:spPr bwMode="auto">
            <a:xfrm>
              <a:off x="-983415" y="4523554"/>
              <a:ext cx="362223" cy="200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9" tIns="45719" rIns="45719" bIns="45719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黑简体" pitchFamily="2" charset="-122"/>
                  <a:ea typeface="方正兰亭黑简体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辅助色</a:t>
              </a:r>
              <a:endParaRPr kumimoji="0" lang="zh-CN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49" name="Text Box 5"/>
          <p:cNvSpPr txBox="1">
            <a:spLocks noChangeArrowheads="1"/>
          </p:cNvSpPr>
          <p:nvPr/>
        </p:nvSpPr>
        <p:spPr bwMode="auto">
          <a:xfrm>
            <a:off x="8107363" y="4900613"/>
            <a:ext cx="854075" cy="12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p>
            <a:pPr lvl="0" algn="r" defTabSz="307975">
              <a:spcBef>
                <a:spcPct val="50000"/>
              </a:spcBef>
              <a:buNone/>
            </a:pPr>
            <a:fld id="{9A0DB2DC-4C9A-4742-B13C-FB6460FD3503}" type="slidenum">
              <a:rPr lang="en-US" altLang="zh-CN" sz="800" dirty="0">
                <a:solidFill>
                  <a:srgbClr val="6F6F6F"/>
                </a:solidFill>
                <a:latin typeface="方正兰亭黑简体" pitchFamily="2" charset="-122"/>
                <a:ea typeface="方正兰亭黑简体" pitchFamily="2" charset="-122"/>
                <a:sym typeface="Helvetica Neue" pitchFamily="2" charset="0"/>
              </a:rPr>
            </a:fld>
            <a:endParaRPr lang="en-US" altLang="zh-CN" sz="800" dirty="0">
              <a:solidFill>
                <a:srgbClr val="6F6F6F"/>
              </a:solidFill>
              <a:latin typeface="方正兰亭黑简体" pitchFamily="2" charset="-122"/>
              <a:ea typeface="方正兰亭黑简体" pitchFamily="2" charset="-122"/>
              <a:sym typeface="Helvetica Neue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algn="l" defTabSz="457200" rtl="0" eaLnBrk="0" fontAlgn="base" hangingPunct="0">
        <a:spcBef>
          <a:spcPts val="300"/>
        </a:spcBef>
        <a:spcAft>
          <a:spcPct val="0"/>
        </a:spcAft>
        <a:defRPr sz="1600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indent="457200" algn="l" defTabSz="457200" rtl="0" eaLnBrk="0" fontAlgn="base" hangingPunct="0">
        <a:spcBef>
          <a:spcPts val="300"/>
        </a:spcBef>
        <a:spcAft>
          <a:spcPct val="0"/>
        </a:spcAft>
        <a:defRPr sz="1600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indent="914400" algn="l" defTabSz="457200" rtl="0" eaLnBrk="0" fontAlgn="base" hangingPunct="0">
        <a:spcBef>
          <a:spcPts val="300"/>
        </a:spcBef>
        <a:spcAft>
          <a:spcPct val="0"/>
        </a:spcAft>
        <a:defRPr sz="1600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indent="1371600" algn="l" defTabSz="457200" rtl="0" eaLnBrk="0" fontAlgn="base" hangingPunct="0">
        <a:spcBef>
          <a:spcPts val="300"/>
        </a:spcBef>
        <a:spcAft>
          <a:spcPct val="0"/>
        </a:spcAft>
        <a:defRPr sz="1600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indent="1828800" algn="l" defTabSz="457200" rtl="0" eaLnBrk="0" fontAlgn="base" hangingPunct="0">
        <a:spcBef>
          <a:spcPts val="300"/>
        </a:spcBef>
        <a:spcAft>
          <a:spcPct val="0"/>
        </a:spcAft>
        <a:defRPr sz="1600">
          <a:solidFill>
            <a:schemeClr val="bg1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L="2468880" marR="0" indent="-182880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2926080" marR="0" indent="-182880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383280" marR="0" indent="-182880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3840480" marR="0" indent="-182880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2286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27432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32004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3657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hyperlink" Target="mailto:name@apusic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35188" y="2132013"/>
            <a:ext cx="4873625" cy="585788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400" cap="none" spc="16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Arial" panose="020B0604020202020204" pitchFamily="34" charset="0"/>
              </a:rPr>
              <a:t>P</a:t>
            </a:r>
            <a:r>
              <a:rPr kumimoji="0" lang="zh-CN" altLang="en-US" sz="3200" b="1" i="0" u="none" strike="noStrike" kern="400" cap="none" spc="16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Arial" panose="020B0604020202020204" pitchFamily="34" charset="0"/>
              </a:rPr>
              <a:t>aa</a:t>
            </a:r>
            <a:r>
              <a:rPr kumimoji="0" lang="en-US" altLang="zh-CN" sz="3200" b="1" i="0" u="none" strike="noStrike" kern="400" cap="none" spc="16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Arial" panose="020B0604020202020204" pitchFamily="34" charset="0"/>
              </a:rPr>
              <a:t>S </a:t>
            </a:r>
            <a:r>
              <a:rPr kumimoji="0" lang="zh-CN" altLang="en-US" sz="3200" b="1" i="0" u="none" strike="noStrike" kern="400" cap="none" spc="16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Arial" panose="020B0604020202020204" pitchFamily="34" charset="0"/>
              </a:rPr>
              <a:t>产品调研报告</a:t>
            </a:r>
            <a:endParaRPr kumimoji="0" lang="zh-CN" altLang="en-US" sz="3200" b="1" i="0" u="none" strike="noStrike" kern="400" cap="none" spc="16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303232"/>
            <a:ext cx="9144000" cy="453704"/>
          </a:xfrm>
          <a:prstGeom prst="rect">
            <a:avLst/>
          </a:prstGeom>
          <a:solidFill>
            <a:srgbClr val="00B1B8">
              <a:alpha val="15000"/>
            </a:srgbClr>
          </a:solidFill>
          <a:ln w="25400" cap="flat">
            <a:noFill/>
            <a:prstDash val="solid"/>
            <a:round/>
          </a:ln>
          <a:effectLst>
            <a:outerShdw blurRad="50800" dist="23000" dir="5400000" sx="99000" sy="99000" rotWithShape="0">
              <a:schemeClr val="accent1">
                <a:lumMod val="50000"/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日期占位符 3"/>
          <p:cNvSpPr txBox="1"/>
          <p:nvPr/>
        </p:nvSpPr>
        <p:spPr>
          <a:xfrm>
            <a:off x="6335713" y="4375150"/>
            <a:ext cx="1355725" cy="368300"/>
          </a:xfrm>
          <a:prstGeom prst="rect">
            <a:avLst/>
          </a:prstGeom>
        </p:spPr>
        <p:txBody>
          <a:bodyPr lIns="93040" tIns="46520" rIns="93040" bIns="4652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n-cs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2BF3C5-0873-45C1-B43B-C20237ACD462}" type="datetime1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B1B8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  <a:sym typeface="Calibri" panose="020F0502020204030204"/>
              </a:rPr>
            </a:fld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B1B8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15366" name="正文级别 1…"/>
          <p:cNvSpPr txBox="1"/>
          <p:nvPr/>
        </p:nvSpPr>
        <p:spPr>
          <a:xfrm>
            <a:off x="1949450" y="4375150"/>
            <a:ext cx="1647825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>
              <a:spcBef>
                <a:spcPts val="1000"/>
              </a:spcBef>
            </a:pPr>
            <a:r>
              <a:rPr lang="zh-CN" altLang="en-US" sz="1200" dirty="0">
                <a:solidFill>
                  <a:srgbClr val="00B1B8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讲述人：王超逸</a:t>
            </a:r>
            <a:endParaRPr lang="zh-CN" altLang="en-US" sz="1200" dirty="0">
              <a:solidFill>
                <a:srgbClr val="00B1B8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15367" name="正文级别 1…"/>
          <p:cNvSpPr txBox="1"/>
          <p:nvPr/>
        </p:nvSpPr>
        <p:spPr>
          <a:xfrm>
            <a:off x="4243388" y="4375150"/>
            <a:ext cx="1876425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>
              <a:spcBef>
                <a:spcPts val="1000"/>
              </a:spcBef>
            </a:pPr>
            <a:r>
              <a:rPr lang="zh-CN" altLang="en-US" sz="1200" dirty="0">
                <a:solidFill>
                  <a:srgbClr val="00B1B8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实习</a:t>
            </a:r>
            <a:r>
              <a:rPr lang="zh-CN" altLang="en-US" sz="1200" dirty="0">
                <a:solidFill>
                  <a:srgbClr val="00B1B8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研究员</a:t>
            </a:r>
            <a:endParaRPr lang="zh-CN" altLang="en-US" sz="1200" dirty="0">
              <a:solidFill>
                <a:srgbClr val="00B1B8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60" y="195580"/>
            <a:ext cx="694499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108" name="直接连接符 247"/>
          <p:cNvCxnSpPr/>
          <p:nvPr/>
        </p:nvCxnSpPr>
        <p:spPr>
          <a:xfrm>
            <a:off x="339725" y="2280920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293688" y="1329373"/>
            <a:ext cx="79502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pPr algn="l"/>
            <a:r>
              <a:rPr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微服务</a:t>
            </a:r>
            <a:endParaRPr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0" name="矩形 47"/>
          <p:cNvSpPr/>
          <p:nvPr/>
        </p:nvSpPr>
        <p:spPr>
          <a:xfrm>
            <a:off x="293688" y="166719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微服务是独立部署的、小的、自治的业务组件，业务组件彼此之间通过消息进行交互。微服务</a:t>
            </a:r>
            <a:r>
              <a:rPr 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架构必须</a:t>
            </a:r>
            <a:r>
              <a:rPr lang="zh-CN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支持快速上线且支持独立扩容和恢复</a:t>
            </a:r>
            <a:r>
              <a:rPr 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。</a:t>
            </a:r>
            <a:endParaRPr 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251"/>
          <p:cNvCxnSpPr/>
          <p:nvPr/>
        </p:nvCxnSpPr>
        <p:spPr>
          <a:xfrm>
            <a:off x="339725" y="3531235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293688" y="2556193"/>
            <a:ext cx="79883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pPr algn="l"/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DevOps</a:t>
            </a:r>
            <a:endParaRPr lang="en-US" altLang="zh-CN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cxnSp>
        <p:nvCxnSpPr>
          <p:cNvPr id="116" name="直接连接符 255"/>
          <p:cNvCxnSpPr/>
          <p:nvPr/>
        </p:nvCxnSpPr>
        <p:spPr>
          <a:xfrm>
            <a:off x="339725" y="4814888"/>
            <a:ext cx="63738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293688" y="3743325"/>
            <a:ext cx="79502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pPr algn="l"/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云原生</a:t>
            </a:r>
            <a:endParaRPr lang="en-US" altLang="zh-CN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29" name="矩形 47"/>
          <p:cNvSpPr/>
          <p:nvPr/>
        </p:nvSpPr>
        <p:spPr>
          <a:xfrm>
            <a:off x="293688" y="2894330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DevOps是</a:t>
            </a:r>
            <a:r>
              <a:rPr lang="zh-CN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开发和运维</a:t>
            </a:r>
            <a:r>
              <a:rPr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的组合</a:t>
            </a: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，重视软件开发人员和运维人员的沟通合作，通过自动化流程来使得软件构建、测试、发布更加迅速和可靠。</a:t>
            </a:r>
            <a:endParaRPr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130" name="矩形 47"/>
          <p:cNvSpPr/>
          <p:nvPr/>
        </p:nvSpPr>
        <p:spPr>
          <a:xfrm>
            <a:off x="293688" y="416782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云原生</a:t>
            </a: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是在容器、微服务及</a:t>
            </a:r>
            <a:r>
              <a:rPr 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</a:t>
            </a: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ev</a:t>
            </a:r>
            <a:r>
              <a:rPr 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O</a:t>
            </a: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ps领域里、通过一系列的规范和标准帮助企业和组织、在现代的云化环境中构建</a:t>
            </a:r>
            <a:r>
              <a:rPr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架构一致的应用</a:t>
            </a:r>
            <a:r>
              <a:rPr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。</a:t>
            </a:r>
            <a:endParaRPr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3" grpId="0"/>
      <p:bldP spid="117" grpId="0"/>
      <p:bldP spid="129" grpId="0"/>
      <p:bldP spid="130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5038353" y="1812099"/>
            <a:ext cx="2816375" cy="2825703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accent5">
                <a:lumMod val="20000"/>
                <a:lumOff val="8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98979" y="1812099"/>
            <a:ext cx="2816375" cy="2825703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accent5">
                <a:lumMod val="20000"/>
                <a:lumOff val="8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3557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en-US" altLang="zh-CN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</a:t>
            </a: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基本功能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274898" y="1438673"/>
            <a:ext cx="464536" cy="464536"/>
            <a:chOff x="3909048" y="1756265"/>
            <a:chExt cx="464536" cy="464536"/>
          </a:xfrm>
          <a:effectLst>
            <a:outerShdw blurRad="50800" dist="38100" dir="840000" sx="98000" sy="98000" algn="tl" rotWithShape="0">
              <a:prstClr val="black">
                <a:alpha val="15000"/>
              </a:prstClr>
            </a:outerShdw>
          </a:effectLst>
        </p:grpSpPr>
        <p:sp>
          <p:nvSpPr>
            <p:cNvPr id="41" name="椭圆 40"/>
            <p:cNvSpPr/>
            <p:nvPr/>
          </p:nvSpPr>
          <p:spPr>
            <a:xfrm>
              <a:off x="3909048" y="1756265"/>
              <a:ext cx="464536" cy="464536"/>
            </a:xfrm>
            <a:prstGeom prst="ellipse">
              <a:avLst/>
            </a:prstGeom>
            <a:solidFill>
              <a:srgbClr val="23A2F8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43" name="灯泡"/>
            <p:cNvSpPr/>
            <p:nvPr/>
          </p:nvSpPr>
          <p:spPr>
            <a:xfrm>
              <a:off x="4048936" y="1863493"/>
              <a:ext cx="184759" cy="272739"/>
            </a:xfrm>
            <a:custGeom>
              <a:avLst/>
              <a:gdLst>
                <a:gd name="connsiteX0" fmla="*/ 1569114 w 3604952"/>
                <a:gd name="connsiteY0" fmla="*/ 5211012 h 5550702"/>
                <a:gd name="connsiteX1" fmla="*/ 2035839 w 3604952"/>
                <a:gd name="connsiteY1" fmla="*/ 5211012 h 5550702"/>
                <a:gd name="connsiteX2" fmla="*/ 2035839 w 3604952"/>
                <a:gd name="connsiteY2" fmla="*/ 5550702 h 5550702"/>
                <a:gd name="connsiteX3" fmla="*/ 1569114 w 3604952"/>
                <a:gd name="connsiteY3" fmla="*/ 5550702 h 5550702"/>
                <a:gd name="connsiteX4" fmla="*/ 1045239 w 3604952"/>
                <a:gd name="connsiteY4" fmla="*/ 4710950 h 5550702"/>
                <a:gd name="connsiteX5" fmla="*/ 2559714 w 3604952"/>
                <a:gd name="connsiteY5" fmla="*/ 4710950 h 5550702"/>
                <a:gd name="connsiteX6" fmla="*/ 2559714 w 3604952"/>
                <a:gd name="connsiteY6" fmla="*/ 4972888 h 5550702"/>
                <a:gd name="connsiteX7" fmla="*/ 1045239 w 3604952"/>
                <a:gd name="connsiteY7" fmla="*/ 4972888 h 5550702"/>
                <a:gd name="connsiteX8" fmla="*/ 1045239 w 3604952"/>
                <a:gd name="connsiteY8" fmla="*/ 4210887 h 5550702"/>
                <a:gd name="connsiteX9" fmla="*/ 2559714 w 3604952"/>
                <a:gd name="connsiteY9" fmla="*/ 4210887 h 5550702"/>
                <a:gd name="connsiteX10" fmla="*/ 2559714 w 3604952"/>
                <a:gd name="connsiteY10" fmla="*/ 4472825 h 5550702"/>
                <a:gd name="connsiteX11" fmla="*/ 1045239 w 3604952"/>
                <a:gd name="connsiteY11" fmla="*/ 4472825 h 5550702"/>
                <a:gd name="connsiteX12" fmla="*/ 1802476 w 3604952"/>
                <a:gd name="connsiteY12" fmla="*/ 0 h 5550702"/>
                <a:gd name="connsiteX13" fmla="*/ 3604952 w 3604952"/>
                <a:gd name="connsiteY13" fmla="*/ 1857794 h 5550702"/>
                <a:gd name="connsiteX14" fmla="*/ 2661643 w 3604952"/>
                <a:gd name="connsiteY14" fmla="*/ 3491362 h 5550702"/>
                <a:gd name="connsiteX15" fmla="*/ 2559714 w 3604952"/>
                <a:gd name="connsiteY15" fmla="*/ 3541971 h 5550702"/>
                <a:gd name="connsiteX16" fmla="*/ 2559714 w 3604952"/>
                <a:gd name="connsiteY16" fmla="*/ 3972762 h 5550702"/>
                <a:gd name="connsiteX17" fmla="*/ 1045239 w 3604952"/>
                <a:gd name="connsiteY17" fmla="*/ 3972762 h 5550702"/>
                <a:gd name="connsiteX18" fmla="*/ 1045239 w 3604952"/>
                <a:gd name="connsiteY18" fmla="*/ 3541971 h 5550702"/>
                <a:gd name="connsiteX19" fmla="*/ 943309 w 3604952"/>
                <a:gd name="connsiteY19" fmla="*/ 3491362 h 5550702"/>
                <a:gd name="connsiteX20" fmla="*/ 0 w 3604952"/>
                <a:gd name="connsiteY20" fmla="*/ 1857794 h 5550702"/>
                <a:gd name="connsiteX21" fmla="*/ 1802476 w 3604952"/>
                <a:gd name="connsiteY21" fmla="*/ 0 h 555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04952" h="5550702">
                  <a:moveTo>
                    <a:pt x="1569114" y="5211012"/>
                  </a:moveTo>
                  <a:lnTo>
                    <a:pt x="2035839" y="5211012"/>
                  </a:lnTo>
                  <a:lnTo>
                    <a:pt x="2035839" y="5550702"/>
                  </a:lnTo>
                  <a:lnTo>
                    <a:pt x="1569114" y="5550702"/>
                  </a:lnTo>
                  <a:close/>
                  <a:moveTo>
                    <a:pt x="1045239" y="4710950"/>
                  </a:moveTo>
                  <a:lnTo>
                    <a:pt x="2559714" y="4710950"/>
                  </a:lnTo>
                  <a:lnTo>
                    <a:pt x="2559714" y="4972888"/>
                  </a:lnTo>
                  <a:lnTo>
                    <a:pt x="1045239" y="4972888"/>
                  </a:lnTo>
                  <a:close/>
                  <a:moveTo>
                    <a:pt x="1045239" y="4210887"/>
                  </a:moveTo>
                  <a:lnTo>
                    <a:pt x="2559714" y="4210887"/>
                  </a:lnTo>
                  <a:lnTo>
                    <a:pt x="2559714" y="4472825"/>
                  </a:lnTo>
                  <a:lnTo>
                    <a:pt x="1045239" y="4472825"/>
                  </a:lnTo>
                  <a:close/>
                  <a:moveTo>
                    <a:pt x="1802476" y="0"/>
                  </a:moveTo>
                  <a:cubicBezTo>
                    <a:pt x="2797956" y="0"/>
                    <a:pt x="3604952" y="831763"/>
                    <a:pt x="3604952" y="1857794"/>
                  </a:cubicBezTo>
                  <a:cubicBezTo>
                    <a:pt x="3604952" y="2563190"/>
                    <a:pt x="3223520" y="3176765"/>
                    <a:pt x="2661643" y="3491362"/>
                  </a:cubicBezTo>
                  <a:lnTo>
                    <a:pt x="2559714" y="3541971"/>
                  </a:lnTo>
                  <a:lnTo>
                    <a:pt x="2559714" y="3972762"/>
                  </a:lnTo>
                  <a:lnTo>
                    <a:pt x="1045239" y="3972762"/>
                  </a:lnTo>
                  <a:lnTo>
                    <a:pt x="1045239" y="3541971"/>
                  </a:lnTo>
                  <a:lnTo>
                    <a:pt x="943309" y="3491362"/>
                  </a:lnTo>
                  <a:cubicBezTo>
                    <a:pt x="381432" y="3176765"/>
                    <a:pt x="0" y="2563190"/>
                    <a:pt x="0" y="1857794"/>
                  </a:cubicBezTo>
                  <a:cubicBezTo>
                    <a:pt x="0" y="831763"/>
                    <a:pt x="806996" y="0"/>
                    <a:pt x="18024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214272" y="1438673"/>
            <a:ext cx="464536" cy="464536"/>
            <a:chOff x="1490905" y="1794687"/>
            <a:chExt cx="464536" cy="464536"/>
          </a:xfrm>
          <a:effectLst>
            <a:outerShdw blurRad="50800" dist="38100" dir="840000" sx="98000" sy="98000" algn="tl" rotWithShape="0">
              <a:prstClr val="black">
                <a:alpha val="15000"/>
              </a:prstClr>
            </a:outerShdw>
          </a:effectLst>
        </p:grpSpPr>
        <p:sp>
          <p:nvSpPr>
            <p:cNvPr id="39" name="椭圆 38"/>
            <p:cNvSpPr/>
            <p:nvPr/>
          </p:nvSpPr>
          <p:spPr>
            <a:xfrm>
              <a:off x="1490905" y="1794687"/>
              <a:ext cx="464536" cy="464536"/>
            </a:xfrm>
            <a:prstGeom prst="ellipse">
              <a:avLst/>
            </a:prstGeom>
            <a:solidFill>
              <a:srgbClr val="15A3AA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pic>
          <p:nvPicPr>
            <p:cNvPr id="45" name="图形 44" descr="奖杯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76557" y="1887022"/>
              <a:ext cx="293232" cy="293232"/>
            </a:xfrm>
            <a:prstGeom prst="rect">
              <a:avLst/>
            </a:prstGeom>
          </p:spPr>
        </p:pic>
      </p:grpSp>
      <p:sp>
        <p:nvSpPr>
          <p:cNvPr id="53" name="文本占位符 2"/>
          <p:cNvSpPr txBox="1"/>
          <p:nvPr/>
        </p:nvSpPr>
        <p:spPr>
          <a:xfrm>
            <a:off x="5584825" y="1916113"/>
            <a:ext cx="1724025" cy="273050"/>
          </a:xfrm>
          <a:prstGeom prst="rect">
            <a:avLst/>
          </a:prstGeom>
        </p:spPr>
        <p:txBody>
          <a:bodyPr anchor="ctr"/>
          <a:lstStyle>
            <a:lvl1pPr algn="l" defTabSz="457200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defRPr sz="1800" b="0" kern="200" spc="100" baseline="0">
                <a:solidFill>
                  <a:schemeClr val="accent1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4688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260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3832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404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200" cap="none" spc="10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+mj-ea"/>
                <a:ea typeface="+mj-ea"/>
                <a:cs typeface="方正兰亭黑简体" pitchFamily="2" charset="-122"/>
                <a:sym typeface="微软雅黑" panose="020B0503020204020204" pitchFamily="34" charset="-122"/>
              </a:rPr>
              <a:t>开发环境支持</a:t>
            </a:r>
            <a:endParaRPr kumimoji="1" lang="zh-CN" altLang="en-US" sz="1400" b="1" i="0" u="none" strike="noStrike" kern="200" cap="none" spc="100" normalizeH="0" baseline="0" noProof="0" dirty="0">
              <a:ln>
                <a:noFill/>
              </a:ln>
              <a:solidFill>
                <a:srgbClr val="15A3AA"/>
              </a:solidFill>
              <a:effectLst/>
              <a:uLnTx/>
              <a:uFillTx/>
              <a:latin typeface="+mj-ea"/>
              <a:ea typeface="+mj-ea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23564" name="文本占位符 2"/>
          <p:cNvSpPr txBox="1"/>
          <p:nvPr/>
        </p:nvSpPr>
        <p:spPr>
          <a:xfrm>
            <a:off x="1644650" y="1936750"/>
            <a:ext cx="1724025" cy="2730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eaLnBrk="1" hangingPunct="1">
              <a:lnSpc>
                <a:spcPct val="80000"/>
              </a:lnSpc>
              <a:spcBef>
                <a:spcPts val="1000"/>
              </a:spcBef>
            </a:pPr>
            <a:r>
              <a:rPr lang="zh-CN" altLang="en-US" sz="1400" b="1" dirty="0">
                <a:solidFill>
                  <a:srgbClr val="23A2F8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基础设施托管</a:t>
            </a:r>
            <a:endParaRPr lang="zh-CN" altLang="en-US" sz="1400" b="1" dirty="0">
              <a:solidFill>
                <a:srgbClr val="23A2F8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299157" y="2272696"/>
            <a:ext cx="871220" cy="274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3A2F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基本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3A2F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功能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23A2F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268369" y="2508484"/>
            <a:ext cx="2408079" cy="428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44450" marR="0" lvl="2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提供商管理运行应用程序所需的服务器、存储、数据中心和网络资源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338015" y="2892620"/>
            <a:ext cx="871220" cy="274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3A2F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特色功能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3A2F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300345" y="3151956"/>
            <a:ext cx="2376104" cy="935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特色的计价功能（包年包月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vs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精细计价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）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可伸缩性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数据安全、服务稳定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消息交互速度、网络性能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268434" y="2253294"/>
            <a:ext cx="871220" cy="274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基本功能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5A3A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237647" y="2489082"/>
            <a:ext cx="2516356" cy="428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44450" marR="0" lvl="2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提供可以让客户开发程序的基本环境（编译解释器、数据库和各类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中间件等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）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307292" y="2873218"/>
            <a:ext cx="871220" cy="274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特色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功能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5A3A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269621" y="3157954"/>
            <a:ext cx="2484382" cy="767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可扩展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/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定制化的开发环境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代码上传和管理方式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与本公司其他业务的兼容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对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DevOps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的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支持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文本占位符 1"/>
          <p:cNvSpPr/>
          <p:nvPr>
            <p:ph type="body" idx="12"/>
          </p:nvPr>
        </p:nvSpPr>
        <p:spPr>
          <a:xfrm>
            <a:off x="182245" y="700405"/>
            <a:ext cx="7392035" cy="405765"/>
          </a:xfrm>
        </p:spPr>
        <p:txBody>
          <a:bodyPr>
            <a:normAutofit/>
          </a:bodyPr>
          <a:p>
            <a:r>
              <a:rPr lang="zh-CN" altLang="en-US"/>
              <a:t>通过对主流</a:t>
            </a:r>
            <a:r>
              <a:rPr lang="en-US" altLang="zh-CN"/>
              <a:t>PaaS</a:t>
            </a:r>
            <a:r>
              <a:rPr lang="zh-CN" altLang="en-US"/>
              <a:t>产品的调研，总结出理想</a:t>
            </a:r>
            <a:r>
              <a:rPr lang="en-US" altLang="zh-CN"/>
              <a:t>PaaS</a:t>
            </a:r>
            <a:r>
              <a:rPr lang="zh-CN" altLang="en-US"/>
              <a:t>产品的两</a:t>
            </a:r>
            <a:r>
              <a:rPr lang="zh-CN" altLang="en-US"/>
              <a:t>个特点：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7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en-US" altLang="zh-CN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</a:t>
            </a: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基本功能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0865" y="697230"/>
            <a:ext cx="7496810" cy="42068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5038353" y="1812099"/>
            <a:ext cx="2816375" cy="2825703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accent5">
                <a:lumMod val="20000"/>
                <a:lumOff val="8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98979" y="1812099"/>
            <a:ext cx="2816375" cy="2825703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accent5">
                <a:lumMod val="20000"/>
                <a:lumOff val="8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3557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en-US" altLang="zh-CN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</a:t>
            </a: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基本功能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274898" y="1438673"/>
            <a:ext cx="464536" cy="464536"/>
            <a:chOff x="3909048" y="1756265"/>
            <a:chExt cx="464536" cy="464536"/>
          </a:xfrm>
          <a:effectLst>
            <a:outerShdw blurRad="50800" dist="38100" dir="840000" sx="98000" sy="98000" algn="tl" rotWithShape="0">
              <a:prstClr val="black">
                <a:alpha val="15000"/>
              </a:prstClr>
            </a:outerShdw>
          </a:effectLst>
        </p:grpSpPr>
        <p:sp>
          <p:nvSpPr>
            <p:cNvPr id="41" name="椭圆 40"/>
            <p:cNvSpPr/>
            <p:nvPr/>
          </p:nvSpPr>
          <p:spPr>
            <a:xfrm>
              <a:off x="3909048" y="1756265"/>
              <a:ext cx="464536" cy="464536"/>
            </a:xfrm>
            <a:prstGeom prst="ellipse">
              <a:avLst/>
            </a:prstGeom>
            <a:solidFill>
              <a:srgbClr val="23A2F8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43" name="灯泡"/>
            <p:cNvSpPr/>
            <p:nvPr/>
          </p:nvSpPr>
          <p:spPr>
            <a:xfrm>
              <a:off x="4048936" y="1863493"/>
              <a:ext cx="184759" cy="272739"/>
            </a:xfrm>
            <a:custGeom>
              <a:avLst/>
              <a:gdLst>
                <a:gd name="connsiteX0" fmla="*/ 1569114 w 3604952"/>
                <a:gd name="connsiteY0" fmla="*/ 5211012 h 5550702"/>
                <a:gd name="connsiteX1" fmla="*/ 2035839 w 3604952"/>
                <a:gd name="connsiteY1" fmla="*/ 5211012 h 5550702"/>
                <a:gd name="connsiteX2" fmla="*/ 2035839 w 3604952"/>
                <a:gd name="connsiteY2" fmla="*/ 5550702 h 5550702"/>
                <a:gd name="connsiteX3" fmla="*/ 1569114 w 3604952"/>
                <a:gd name="connsiteY3" fmla="*/ 5550702 h 5550702"/>
                <a:gd name="connsiteX4" fmla="*/ 1045239 w 3604952"/>
                <a:gd name="connsiteY4" fmla="*/ 4710950 h 5550702"/>
                <a:gd name="connsiteX5" fmla="*/ 2559714 w 3604952"/>
                <a:gd name="connsiteY5" fmla="*/ 4710950 h 5550702"/>
                <a:gd name="connsiteX6" fmla="*/ 2559714 w 3604952"/>
                <a:gd name="connsiteY6" fmla="*/ 4972888 h 5550702"/>
                <a:gd name="connsiteX7" fmla="*/ 1045239 w 3604952"/>
                <a:gd name="connsiteY7" fmla="*/ 4972888 h 5550702"/>
                <a:gd name="connsiteX8" fmla="*/ 1045239 w 3604952"/>
                <a:gd name="connsiteY8" fmla="*/ 4210887 h 5550702"/>
                <a:gd name="connsiteX9" fmla="*/ 2559714 w 3604952"/>
                <a:gd name="connsiteY9" fmla="*/ 4210887 h 5550702"/>
                <a:gd name="connsiteX10" fmla="*/ 2559714 w 3604952"/>
                <a:gd name="connsiteY10" fmla="*/ 4472825 h 5550702"/>
                <a:gd name="connsiteX11" fmla="*/ 1045239 w 3604952"/>
                <a:gd name="connsiteY11" fmla="*/ 4472825 h 5550702"/>
                <a:gd name="connsiteX12" fmla="*/ 1802476 w 3604952"/>
                <a:gd name="connsiteY12" fmla="*/ 0 h 5550702"/>
                <a:gd name="connsiteX13" fmla="*/ 3604952 w 3604952"/>
                <a:gd name="connsiteY13" fmla="*/ 1857794 h 5550702"/>
                <a:gd name="connsiteX14" fmla="*/ 2661643 w 3604952"/>
                <a:gd name="connsiteY14" fmla="*/ 3491362 h 5550702"/>
                <a:gd name="connsiteX15" fmla="*/ 2559714 w 3604952"/>
                <a:gd name="connsiteY15" fmla="*/ 3541971 h 5550702"/>
                <a:gd name="connsiteX16" fmla="*/ 2559714 w 3604952"/>
                <a:gd name="connsiteY16" fmla="*/ 3972762 h 5550702"/>
                <a:gd name="connsiteX17" fmla="*/ 1045239 w 3604952"/>
                <a:gd name="connsiteY17" fmla="*/ 3972762 h 5550702"/>
                <a:gd name="connsiteX18" fmla="*/ 1045239 w 3604952"/>
                <a:gd name="connsiteY18" fmla="*/ 3541971 h 5550702"/>
                <a:gd name="connsiteX19" fmla="*/ 943309 w 3604952"/>
                <a:gd name="connsiteY19" fmla="*/ 3491362 h 5550702"/>
                <a:gd name="connsiteX20" fmla="*/ 0 w 3604952"/>
                <a:gd name="connsiteY20" fmla="*/ 1857794 h 5550702"/>
                <a:gd name="connsiteX21" fmla="*/ 1802476 w 3604952"/>
                <a:gd name="connsiteY21" fmla="*/ 0 h 555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04952" h="5550702">
                  <a:moveTo>
                    <a:pt x="1569114" y="5211012"/>
                  </a:moveTo>
                  <a:lnTo>
                    <a:pt x="2035839" y="5211012"/>
                  </a:lnTo>
                  <a:lnTo>
                    <a:pt x="2035839" y="5550702"/>
                  </a:lnTo>
                  <a:lnTo>
                    <a:pt x="1569114" y="5550702"/>
                  </a:lnTo>
                  <a:close/>
                  <a:moveTo>
                    <a:pt x="1045239" y="4710950"/>
                  </a:moveTo>
                  <a:lnTo>
                    <a:pt x="2559714" y="4710950"/>
                  </a:lnTo>
                  <a:lnTo>
                    <a:pt x="2559714" y="4972888"/>
                  </a:lnTo>
                  <a:lnTo>
                    <a:pt x="1045239" y="4972888"/>
                  </a:lnTo>
                  <a:close/>
                  <a:moveTo>
                    <a:pt x="1045239" y="4210887"/>
                  </a:moveTo>
                  <a:lnTo>
                    <a:pt x="2559714" y="4210887"/>
                  </a:lnTo>
                  <a:lnTo>
                    <a:pt x="2559714" y="4472825"/>
                  </a:lnTo>
                  <a:lnTo>
                    <a:pt x="1045239" y="4472825"/>
                  </a:lnTo>
                  <a:close/>
                  <a:moveTo>
                    <a:pt x="1802476" y="0"/>
                  </a:moveTo>
                  <a:cubicBezTo>
                    <a:pt x="2797956" y="0"/>
                    <a:pt x="3604952" y="831763"/>
                    <a:pt x="3604952" y="1857794"/>
                  </a:cubicBezTo>
                  <a:cubicBezTo>
                    <a:pt x="3604952" y="2563190"/>
                    <a:pt x="3223520" y="3176765"/>
                    <a:pt x="2661643" y="3491362"/>
                  </a:cubicBezTo>
                  <a:lnTo>
                    <a:pt x="2559714" y="3541971"/>
                  </a:lnTo>
                  <a:lnTo>
                    <a:pt x="2559714" y="3972762"/>
                  </a:lnTo>
                  <a:lnTo>
                    <a:pt x="1045239" y="3972762"/>
                  </a:lnTo>
                  <a:lnTo>
                    <a:pt x="1045239" y="3541971"/>
                  </a:lnTo>
                  <a:lnTo>
                    <a:pt x="943309" y="3491362"/>
                  </a:lnTo>
                  <a:cubicBezTo>
                    <a:pt x="381432" y="3176765"/>
                    <a:pt x="0" y="2563190"/>
                    <a:pt x="0" y="1857794"/>
                  </a:cubicBezTo>
                  <a:cubicBezTo>
                    <a:pt x="0" y="831763"/>
                    <a:pt x="806996" y="0"/>
                    <a:pt x="18024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214272" y="1438673"/>
            <a:ext cx="464536" cy="464536"/>
            <a:chOff x="1490905" y="1794687"/>
            <a:chExt cx="464536" cy="464536"/>
          </a:xfrm>
          <a:effectLst>
            <a:outerShdw blurRad="50800" dist="38100" dir="840000" sx="98000" sy="98000" algn="tl" rotWithShape="0">
              <a:prstClr val="black">
                <a:alpha val="15000"/>
              </a:prstClr>
            </a:outerShdw>
          </a:effectLst>
        </p:grpSpPr>
        <p:sp>
          <p:nvSpPr>
            <p:cNvPr id="39" name="椭圆 38"/>
            <p:cNvSpPr/>
            <p:nvPr/>
          </p:nvSpPr>
          <p:spPr>
            <a:xfrm>
              <a:off x="1490905" y="1794687"/>
              <a:ext cx="464536" cy="464536"/>
            </a:xfrm>
            <a:prstGeom prst="ellipse">
              <a:avLst/>
            </a:prstGeom>
            <a:solidFill>
              <a:srgbClr val="15A3AA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pic>
          <p:nvPicPr>
            <p:cNvPr id="45" name="图形 44" descr="奖杯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76557" y="1887022"/>
              <a:ext cx="293232" cy="293232"/>
            </a:xfrm>
            <a:prstGeom prst="rect">
              <a:avLst/>
            </a:prstGeom>
          </p:spPr>
        </p:pic>
      </p:grpSp>
      <p:sp>
        <p:nvSpPr>
          <p:cNvPr id="53" name="文本占位符 2"/>
          <p:cNvSpPr txBox="1"/>
          <p:nvPr/>
        </p:nvSpPr>
        <p:spPr>
          <a:xfrm>
            <a:off x="5584825" y="1916113"/>
            <a:ext cx="1724025" cy="273050"/>
          </a:xfrm>
          <a:prstGeom prst="rect">
            <a:avLst/>
          </a:prstGeom>
        </p:spPr>
        <p:txBody>
          <a:bodyPr anchor="ctr"/>
          <a:lstStyle>
            <a:lvl1pPr algn="l" defTabSz="457200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defRPr sz="1800" b="0" kern="200" spc="100" baseline="0">
                <a:solidFill>
                  <a:schemeClr val="accent1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defRPr>
            </a:lvl1pPr>
            <a:lvl2pPr indent="5397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indent="21399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indent="40957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indent="569595" algn="l" defTabSz="457200" rtl="0" eaLnBrk="0" fontAlgn="base" hangingPunct="0">
              <a:spcBef>
                <a:spcPts val="1000"/>
              </a:spcBef>
              <a:spcAft>
                <a:spcPct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4688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260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3832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40480" marR="0" indent="-182880" algn="l" defTabSz="4572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200" cap="none" spc="10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+mj-ea"/>
                <a:ea typeface="+mj-ea"/>
                <a:cs typeface="方正兰亭黑简体" pitchFamily="2" charset="-122"/>
                <a:sym typeface="微软雅黑" panose="020B0503020204020204" pitchFamily="34" charset="-122"/>
              </a:rPr>
              <a:t>开发环境支持</a:t>
            </a:r>
            <a:endParaRPr kumimoji="1" lang="zh-CN" altLang="en-US" sz="1400" b="1" i="0" u="none" strike="noStrike" kern="200" cap="none" spc="100" normalizeH="0" baseline="0" noProof="0" dirty="0">
              <a:ln>
                <a:noFill/>
              </a:ln>
              <a:solidFill>
                <a:srgbClr val="15A3AA"/>
              </a:solidFill>
              <a:effectLst/>
              <a:uLnTx/>
              <a:uFillTx/>
              <a:latin typeface="+mj-ea"/>
              <a:ea typeface="+mj-ea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23564" name="文本占位符 2"/>
          <p:cNvSpPr txBox="1"/>
          <p:nvPr/>
        </p:nvSpPr>
        <p:spPr>
          <a:xfrm>
            <a:off x="1644650" y="1936750"/>
            <a:ext cx="1724025" cy="2730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eaLnBrk="1" hangingPunct="1">
              <a:lnSpc>
                <a:spcPct val="80000"/>
              </a:lnSpc>
              <a:spcBef>
                <a:spcPts val="1000"/>
              </a:spcBef>
            </a:pPr>
            <a:r>
              <a:rPr lang="zh-CN" altLang="en-US" sz="1400" b="1" dirty="0">
                <a:solidFill>
                  <a:srgbClr val="23A2F8"/>
                </a:solidFill>
                <a:latin typeface="方正兰亭黑简体" pitchFamily="2" charset="-122"/>
                <a:ea typeface="方正兰亭黑简体" pitchFamily="2" charset="-122"/>
                <a:sym typeface="微软雅黑" panose="020B0503020204020204" pitchFamily="34" charset="-122"/>
              </a:rPr>
              <a:t>基础设施托管</a:t>
            </a:r>
            <a:endParaRPr lang="zh-CN" altLang="en-US" sz="1400" b="1" dirty="0">
              <a:solidFill>
                <a:srgbClr val="23A2F8"/>
              </a:solidFill>
              <a:latin typeface="方正兰亭黑简体" pitchFamily="2" charset="-122"/>
              <a:ea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299157" y="2272696"/>
            <a:ext cx="871220" cy="274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3A2F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基本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3A2F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功能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23A2F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268369" y="2508484"/>
            <a:ext cx="2408079" cy="428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44450" marR="0" lvl="2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提供商管理运行应用程序所需的服务器、存储、数据中心和网络资源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338015" y="2892620"/>
            <a:ext cx="871220" cy="274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3A2F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特色功能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3A2F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300345" y="3151956"/>
            <a:ext cx="2376104" cy="935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特色的计价功能（包年包月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vs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精细计价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）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可伸缩性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数据安全、服务稳定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A2F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消息交互速度、网络性能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268434" y="2253294"/>
            <a:ext cx="871220" cy="274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基本功能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5A3A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237647" y="2489082"/>
            <a:ext cx="2516356" cy="428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44450" marR="0" lvl="2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提供可以让客户开发程序的基本环境（编译解释器、数据库和各类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中间件等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）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307292" y="2873218"/>
            <a:ext cx="871220" cy="274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特色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5A3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功能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5A3A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269621" y="3157954"/>
            <a:ext cx="2484382" cy="767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可扩展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/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定制化的开发环境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代码上传和管理方式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与本公司其他业务的兼容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15900" marR="0" lvl="2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5A3AA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对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DevOps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的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支持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文本占位符 1"/>
          <p:cNvSpPr/>
          <p:nvPr>
            <p:ph type="body" idx="12"/>
          </p:nvPr>
        </p:nvSpPr>
        <p:spPr>
          <a:xfrm>
            <a:off x="182245" y="700405"/>
            <a:ext cx="7392035" cy="405765"/>
          </a:xfrm>
        </p:spPr>
        <p:txBody>
          <a:bodyPr>
            <a:normAutofit/>
          </a:bodyPr>
          <a:p>
            <a:r>
              <a:rPr lang="zh-CN" altLang="en-US"/>
              <a:t>通过对主流</a:t>
            </a:r>
            <a:r>
              <a:rPr lang="en-US" altLang="zh-CN"/>
              <a:t>PaaS</a:t>
            </a:r>
            <a:r>
              <a:rPr lang="zh-CN" altLang="en-US"/>
              <a:t>产品的调研，总结出理想</a:t>
            </a:r>
            <a:r>
              <a:rPr lang="en-US" altLang="zh-CN"/>
              <a:t>PaaS</a:t>
            </a:r>
            <a:r>
              <a:rPr lang="zh-CN" altLang="en-US"/>
              <a:t>产品的两</a:t>
            </a:r>
            <a:r>
              <a:rPr lang="zh-CN" altLang="en-US"/>
              <a:t>个特点：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>
          <a:xfrm>
            <a:off x="3387725" y="1012825"/>
            <a:ext cx="5556250" cy="63976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一、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内容梗概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>
          <a:xfrm>
            <a:off x="3035300" y="1743075"/>
            <a:ext cx="5908675" cy="64135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二、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PaaS产品的基本概念和功能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</p:nvPr>
        </p:nvSpPr>
        <p:spPr>
          <a:xfrm>
            <a:off x="2678113" y="2474913"/>
            <a:ext cx="6292850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三、</a:t>
            </a: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国际PaaS产品的特色功能</a:t>
            </a:r>
            <a:endParaRPr kumimoji="0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5"/>
          </p:nvPr>
        </p:nvSpPr>
        <p:spPr>
          <a:xfrm>
            <a:off x="2319338" y="3205163"/>
            <a:ext cx="6651625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四、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国内PaaS产品的竞争格局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国际PaaS产品的特色功能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="1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en-US" b="1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ea typeface="微软雅黑" panose="020B0503020204020204" pitchFamily="34" charset="-122"/>
                <a:sym typeface="微软雅黑" panose="020B0503020204020204" pitchFamily="34" charset="-122"/>
              </a:rPr>
              <a:t>Amazon Web Service(AWS)</a:t>
            </a:r>
            <a:endParaRPr kumimoji="1" 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5" name="组合 4"/>
          <p:cNvPicPr/>
          <p:nvPr/>
        </p:nvPicPr>
        <p:blipFill>
          <a:blip r:embed="rId1"/>
          <a:stretch>
            <a:fillRect/>
          </a:stretch>
        </p:blipFill>
        <p:spPr>
          <a:xfrm>
            <a:off x="6311900" y="1790700"/>
            <a:ext cx="2197100" cy="2197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1249045"/>
            <a:ext cx="5743575" cy="365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国际PaaS产品的特色功能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="1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en-US" b="1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ea typeface="微软雅黑" panose="020B0503020204020204" pitchFamily="34" charset="-122"/>
                <a:sym typeface="微软雅黑" panose="020B0503020204020204" pitchFamily="34" charset="-122"/>
              </a:rPr>
              <a:t>Amazon Web Service(AWS)</a:t>
            </a:r>
            <a:endParaRPr kumimoji="1" 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5" name="组合 4"/>
          <p:cNvPicPr/>
          <p:nvPr/>
        </p:nvPicPr>
        <p:blipFill>
          <a:blip r:embed="rId1"/>
          <a:stretch>
            <a:fillRect/>
          </a:stretch>
        </p:blipFill>
        <p:spPr>
          <a:xfrm>
            <a:off x="6311900" y="1790700"/>
            <a:ext cx="2197100" cy="219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57693" y="1042988"/>
            <a:ext cx="7930342" cy="38296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p>
            <a:pPr marL="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优势：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最早进军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PaaS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行业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多数量的成熟的工具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最强大的行业培训团队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拥有最庞大的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IaaS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支持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缺点：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成本高昂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功能相对复杂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1"/>
          <p:cNvSpPr>
            <a:spLocks noGrp="1"/>
          </p:cNvSpPr>
          <p:nvPr>
            <p:ph type="ctrTitle"/>
          </p:nvPr>
        </p:nvSpPr>
        <p:spPr>
          <a:xfrm>
            <a:off x="182563" y="1825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国际PaaS产品的特色功能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6746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2. Google Cloud Provider(GCP)</a:t>
            </a:r>
            <a:endParaRPr kumimoji="1" lang="en-US" altLang="zh-CN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810" y="1081405"/>
            <a:ext cx="6367145" cy="4291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45719" tIns="45719" rIns="45719" bIns="45719" spcCol="38100">
            <a:spAutoFit/>
          </a:bodyPr>
          <a:lstStyle/>
          <a:p>
            <a:pPr marL="285750" marR="0" lvl="0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网络协议栈（Network Stack）：全球化的</a:t>
            </a:r>
            <a:r>
              <a:rPr lang="en-US" altLang="zh-CN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VPC</a:t>
            </a: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（虚拟私有云）、负载均衡器和低延迟内网；</a:t>
            </a:r>
            <a:endParaRPr lang="zh-CN" altLang="en-US" sz="14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开发者体验：</a:t>
            </a:r>
            <a:r>
              <a:rPr lang="en-US" altLang="zh-CN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SSO</a:t>
            </a: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、身份管理工作和模拟器；</a:t>
            </a:r>
            <a:endParaRPr lang="zh-CN" altLang="en-US" sz="14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大数据解决方案：Big Table、BigQuery和</a:t>
            </a: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Cloud Spanner；</a:t>
            </a:r>
            <a:endParaRPr lang="zh-CN" altLang="en-US" sz="14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742950" marR="0" lvl="1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Big Table：一个完全托管的千万亿字节级的NoSQL数据库，提供10ms以下的延迟，快速可靠、易于扩展并且经济划算。</a:t>
            </a:r>
            <a:endParaRPr lang="zh-CN" altLang="en-US" sz="14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742950" marR="0" lvl="1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BigQuery：一个无服务器、高度可扩展且经济划算的云数据仓库，专为业务敏捷设计；</a:t>
            </a:r>
            <a:endParaRPr lang="zh-CN" altLang="en-US" sz="14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742950" marR="0" lvl="1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Cloud Spanner：庞大的关系型数据库，允许客户使用常规的SQL处理巨大体量的工作还能同时保证强一致性，但</a:t>
            </a: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是价格并不便宜。</a:t>
            </a:r>
            <a:endParaRPr lang="zh-CN" altLang="en-US" sz="14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Kubernetes方面比其他云提供商更便宜、更新、更快、更易于使用；</a:t>
            </a:r>
            <a:endParaRPr lang="zh-CN" altLang="en-US" sz="14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价格</a:t>
            </a:r>
            <a:r>
              <a:rPr lang="en-US" altLang="zh-CN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√√√</a:t>
            </a:r>
            <a:r>
              <a:rPr lang="zh-CN" altLang="en-US" sz="14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。</a:t>
            </a:r>
            <a:endParaRPr lang="zh-CN" altLang="en-US" sz="14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5" name="组合 4"/>
          <p:cNvPicPr/>
          <p:nvPr/>
        </p:nvPicPr>
        <p:blipFill>
          <a:blip r:embed="rId1"/>
          <a:stretch>
            <a:fillRect/>
          </a:stretch>
        </p:blipFill>
        <p:spPr>
          <a:xfrm>
            <a:off x="6624955" y="284480"/>
            <a:ext cx="2197100" cy="2197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国际PaaS产品的特色功能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="1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ea typeface="微软雅黑" panose="020B0503020204020204" pitchFamily="34" charset="-122"/>
                <a:sym typeface="微软雅黑" panose="020B0503020204020204" pitchFamily="34" charset="-122"/>
              </a:rPr>
              <a:t>3. Microsoft Azure[ˈæʒə(r)]</a:t>
            </a:r>
            <a:endParaRPr kumimoji="1" lang="en-US" altLang="zh-CN" b="1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693" y="1106488"/>
            <a:ext cx="7930342" cy="3413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优势：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8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和微软自身的软件和顶级工具集成度高</a:t>
            </a:r>
            <a:endParaRPr lang="zh-CN" altLang="en-US" sz="18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8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强大的认知服务（文本分析、计算机视觉等）</a:t>
            </a:r>
            <a:endParaRPr lang="zh-CN" altLang="en-US" sz="18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8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虚拟机服务对不同系统支持度最高</a:t>
            </a:r>
            <a:endParaRPr lang="zh-CN" altLang="en-US" sz="18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缺点：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8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文档不健全</a:t>
            </a:r>
            <a:endParaRPr lang="zh-CN" altLang="en-US" sz="18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8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管理工具不完整</a:t>
            </a:r>
            <a:endParaRPr lang="zh-CN" altLang="en-US" sz="18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5" name="组合 4"/>
          <p:cNvPicPr/>
          <p:nvPr/>
        </p:nvPicPr>
        <p:blipFill>
          <a:blip r:embed="rId1"/>
          <a:stretch>
            <a:fillRect/>
          </a:stretch>
        </p:blipFill>
        <p:spPr>
          <a:xfrm>
            <a:off x="6311900" y="1790700"/>
            <a:ext cx="2197100" cy="2197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>
          <a:xfrm>
            <a:off x="3387725" y="1012825"/>
            <a:ext cx="5556250" cy="63976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一、</a:t>
            </a: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内容梗概</a:t>
            </a:r>
            <a:endParaRPr kumimoji="0" lang="en-US" altLang="zh-CN" sz="1800" b="1" i="0" u="none" strike="noStrike" kern="200" cap="none" spc="10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>
          <a:xfrm>
            <a:off x="3035300" y="1743075"/>
            <a:ext cx="5908675" cy="64135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二、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PaaS产品的基本概念和功能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</p:nvPr>
        </p:nvSpPr>
        <p:spPr>
          <a:xfrm>
            <a:off x="2678113" y="2474913"/>
            <a:ext cx="6292850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三、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国际PaaS产品的特色功能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5"/>
          </p:nvPr>
        </p:nvSpPr>
        <p:spPr>
          <a:xfrm>
            <a:off x="2319338" y="3205163"/>
            <a:ext cx="6651625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四、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国内PaaS产品的竞争格局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国际PaaS产品的特色功能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="1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en-US" b="1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ea typeface="微软雅黑" panose="020B0503020204020204" pitchFamily="34" charset="-122"/>
                <a:sym typeface="微软雅黑" panose="020B0503020204020204" pitchFamily="34" charset="-122"/>
              </a:rPr>
              <a:t>Salesforce Cloud App</a:t>
            </a:r>
            <a:endParaRPr kumimoji="1" 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693" y="1182688"/>
            <a:ext cx="7930342" cy="8286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285750" marR="0" lvl="0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动态计算单元 </a:t>
            </a:r>
            <a:r>
              <a:rPr lang="en-US" altLang="zh-CN" sz="16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Dyno</a:t>
            </a:r>
            <a:endParaRPr lang="en-US" altLang="zh-CN" sz="16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285750" marR="0" lvl="0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Salesforce Cloud App </a:t>
            </a:r>
            <a:r>
              <a:rPr lang="zh-CN" altLang="en-US" sz="16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架构</a:t>
            </a:r>
            <a:endParaRPr lang="zh-CN" altLang="en-US" sz="16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6" name="图片 16" descr="160474_1280646184Ofr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7365" y="700405"/>
            <a:ext cx="3870960" cy="4065905"/>
          </a:xfrm>
          <a:prstGeom prst="rect">
            <a:avLst/>
          </a:prstGeom>
        </p:spPr>
      </p:pic>
      <p:pic>
        <p:nvPicPr>
          <p:cNvPr id="7" name="图片 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" y="2626360"/>
            <a:ext cx="3602355" cy="165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国际PaaS产品的特色功能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="1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en-US" b="1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ea typeface="微软雅黑" panose="020B0503020204020204" pitchFamily="34" charset="-122"/>
                <a:sym typeface="微软雅黑" panose="020B0503020204020204" pitchFamily="34" charset="-122"/>
              </a:rPr>
              <a:t>Salesforce Cloud App</a:t>
            </a:r>
            <a:endParaRPr kumimoji="1" 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693" y="1182688"/>
            <a:ext cx="7930342" cy="15671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285750" marR="0" lvl="0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Salesforce Cloud App </a:t>
            </a:r>
            <a:r>
              <a:rPr lang="zh-CN" altLang="en-US" sz="16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架构</a:t>
            </a:r>
            <a:endParaRPr lang="zh-CN" altLang="en-US" sz="16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742950" marR="0" lvl="1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对于计算密集型工作</a:t>
            </a:r>
            <a:endParaRPr lang="zh-CN" altLang="en-US" sz="16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742950" marR="0" lvl="1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对于巨量储存型工作</a:t>
            </a:r>
            <a:endParaRPr lang="zh-CN" altLang="en-US" sz="16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742950" marR="0" lvl="1" indent="-285750" algn="l" defTabSz="4572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对于客户端和后台结合的程序设计</a:t>
            </a:r>
            <a:endParaRPr lang="zh-CN" altLang="en-US" sz="16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5945" y="313690"/>
            <a:ext cx="2886710" cy="4516120"/>
          </a:xfrm>
          <a:prstGeom prst="rect">
            <a:avLst/>
          </a:prstGeom>
        </p:spPr>
      </p:pic>
      <p:pic>
        <p:nvPicPr>
          <p:cNvPr id="22" name="图片 1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" y="3020060"/>
            <a:ext cx="3524250" cy="1809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>
          <a:xfrm>
            <a:off x="3387725" y="1012825"/>
            <a:ext cx="5556250" cy="63976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一、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内容梗概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>
          <a:xfrm>
            <a:off x="3035300" y="1743075"/>
            <a:ext cx="5908675" cy="64135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二、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PaaS产品的基本概念和功能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</p:nvPr>
        </p:nvSpPr>
        <p:spPr>
          <a:xfrm>
            <a:off x="2678113" y="2474913"/>
            <a:ext cx="6292850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三、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国际PaaS产品的特色功能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5"/>
          </p:nvPr>
        </p:nvSpPr>
        <p:spPr>
          <a:xfrm>
            <a:off x="2319338" y="3205163"/>
            <a:ext cx="6651625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四、</a:t>
            </a: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国内PaaS产品的竞争格局</a:t>
            </a:r>
            <a:endParaRPr kumimoji="0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国内PaaS产品的竞争格局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全球云计算市场增速滑坡，我国云计算市场爆发式增长</a:t>
            </a:r>
            <a:endParaRPr kumimoji="0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810" y="1076325"/>
            <a:ext cx="5827395" cy="1813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2020年全球云计算市场增速放缓至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13.1%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，细分领域中PaaS产业规模增长较为突出，从2019年的375亿美元增长至2020年的463亿美元，涨幅为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23.5%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我国云计算市场呈爆发式增长，2020年我国云计算市场整体规模增速为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56.6%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；拓展到细分领域，公有云PaaS市场规模在2020年突破100亿元（人民币），与2019相比提升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145.3%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，是去年我国云计算市场上发展最迅猛的赛道。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76950" y="1597025"/>
            <a:ext cx="2460625" cy="2682875"/>
            <a:chOff x="6502400" y="1407028"/>
            <a:chExt cx="4749800" cy="4749624"/>
          </a:xfrm>
        </p:grpSpPr>
        <p:grpSp>
          <p:nvGrpSpPr>
            <p:cNvPr id="33798" name="任意多边形 35"/>
            <p:cNvGrpSpPr/>
            <p:nvPr/>
          </p:nvGrpSpPr>
          <p:grpSpPr>
            <a:xfrm>
              <a:off x="6808193" y="1793797"/>
              <a:ext cx="4120010" cy="3979813"/>
              <a:chOff x="6235700" y="1816100"/>
              <a:chExt cx="2133600" cy="2247900"/>
            </a:xfrm>
          </p:grpSpPr>
          <p:pic>
            <p:nvPicPr>
              <p:cNvPr id="33802" name="任意多边形 35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235700" y="1816100"/>
                <a:ext cx="2133600" cy="2247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3803" name="Text Box 6"/>
              <p:cNvSpPr txBox="1"/>
              <p:nvPr/>
            </p:nvSpPr>
            <p:spPr>
              <a:xfrm>
                <a:off x="6234156" y="1816839"/>
                <a:ext cx="2137428" cy="22536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p>
                <a:pPr algn="ctr"/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" name="Arc 3"/>
            <p:cNvSpPr/>
            <p:nvPr/>
          </p:nvSpPr>
          <p:spPr>
            <a:xfrm>
              <a:off x="6502400" y="1423891"/>
              <a:ext cx="4734479" cy="4732761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571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11" name="Arc 4"/>
            <p:cNvSpPr/>
            <p:nvPr/>
          </p:nvSpPr>
          <p:spPr>
            <a:xfrm>
              <a:off x="6517723" y="1423891"/>
              <a:ext cx="4734477" cy="4732761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571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12" name="Arc 5"/>
            <p:cNvSpPr/>
            <p:nvPr/>
          </p:nvSpPr>
          <p:spPr>
            <a:xfrm>
              <a:off x="6502400" y="1407028"/>
              <a:ext cx="4734479" cy="4732761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57150" cap="rnd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国内PaaS产品的竞争格局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全球云计算市场增速滑坡，我国云计算市场爆发式增长</a:t>
            </a:r>
            <a:endParaRPr kumimoji="0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76950" y="1597025"/>
            <a:ext cx="2460625" cy="2682875"/>
            <a:chOff x="6502400" y="1407028"/>
            <a:chExt cx="4749800" cy="4749624"/>
          </a:xfrm>
        </p:grpSpPr>
        <p:grpSp>
          <p:nvGrpSpPr>
            <p:cNvPr id="33798" name="任意多边形 35"/>
            <p:cNvGrpSpPr/>
            <p:nvPr/>
          </p:nvGrpSpPr>
          <p:grpSpPr>
            <a:xfrm>
              <a:off x="6808193" y="1793797"/>
              <a:ext cx="4120010" cy="3979813"/>
              <a:chOff x="6235700" y="1816100"/>
              <a:chExt cx="2133600" cy="2247900"/>
            </a:xfrm>
          </p:grpSpPr>
          <p:pic>
            <p:nvPicPr>
              <p:cNvPr id="33802" name="任意多边形 35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235700" y="1816100"/>
                <a:ext cx="2133600" cy="2247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3803" name="Text Box 6"/>
              <p:cNvSpPr txBox="1"/>
              <p:nvPr/>
            </p:nvSpPr>
            <p:spPr>
              <a:xfrm>
                <a:off x="6234156" y="1816839"/>
                <a:ext cx="2137428" cy="22536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p>
                <a:pPr algn="ctr"/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" name="Arc 3"/>
            <p:cNvSpPr/>
            <p:nvPr/>
          </p:nvSpPr>
          <p:spPr>
            <a:xfrm>
              <a:off x="6502400" y="1423891"/>
              <a:ext cx="4734479" cy="4732761"/>
            </a:xfrm>
            <a:prstGeom prst="arc">
              <a:avLst>
                <a:gd name="adj1" fmla="val 20125963"/>
                <a:gd name="adj2" fmla="val 20857199"/>
              </a:avLst>
            </a:prstGeom>
            <a:noFill/>
            <a:ln w="571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11" name="Arc 4"/>
            <p:cNvSpPr/>
            <p:nvPr/>
          </p:nvSpPr>
          <p:spPr>
            <a:xfrm>
              <a:off x="6517723" y="1423891"/>
              <a:ext cx="4734477" cy="4732761"/>
            </a:xfrm>
            <a:prstGeom prst="arc">
              <a:avLst>
                <a:gd name="adj1" fmla="val 21351872"/>
                <a:gd name="adj2" fmla="val 3708306"/>
              </a:avLst>
            </a:prstGeom>
            <a:noFill/>
            <a:ln w="571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12" name="Arc 5"/>
            <p:cNvSpPr/>
            <p:nvPr/>
          </p:nvSpPr>
          <p:spPr>
            <a:xfrm>
              <a:off x="6502400" y="1407028"/>
              <a:ext cx="4734479" cy="4732761"/>
            </a:xfrm>
            <a:prstGeom prst="arc">
              <a:avLst>
                <a:gd name="adj1" fmla="val 19281250"/>
                <a:gd name="adj2" fmla="val 19714970"/>
              </a:avLst>
            </a:prstGeom>
            <a:noFill/>
            <a:ln w="57150" cap="rnd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</p:grpSp>
      <p:pic>
        <p:nvPicPr>
          <p:cNvPr id="2" name="图片 10" descr="1629092969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1198880"/>
            <a:ext cx="5576570" cy="3672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ym typeface="Arial" panose="020B0604020202020204" pitchFamily="34" charset="0"/>
              </a:rPr>
              <a:t>国内PaaS产品的竞争格局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numCol="1" anchor="ctr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rPr>
              <a:t>国内</a:t>
            </a:r>
            <a:r>
              <a:rPr kumimoji="0" lang="en-US" altLang="zh-CN" sz="1800" b="1" i="0" u="none" strike="noStrike" kern="200" cap="none" spc="10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rPr>
              <a:t>PaaS</a:t>
            </a:r>
            <a:r>
              <a:rPr kumimoji="0" lang="zh-CN" altLang="en-US" sz="1800" b="1" i="0" u="none" strike="noStrike" kern="200" cap="none" spc="10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rPr>
              <a:t>产品的</a:t>
            </a:r>
            <a:r>
              <a:rPr kumimoji="0" lang="zh-CN" altLang="en-US" sz="1800" b="1" i="0" u="none" strike="noStrike" kern="200" cap="none" spc="10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方正兰亭黑简体" pitchFamily="2" charset="-122"/>
                <a:sym typeface="微软雅黑" panose="020B0503020204020204" pitchFamily="34" charset="-122"/>
              </a:rPr>
              <a:t>市场格局</a:t>
            </a:r>
            <a:endParaRPr kumimoji="0" lang="zh-CN" altLang="en-US" sz="1800" b="1" i="0" u="none" strike="noStrike" kern="200" cap="none" spc="10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1744" t="3233" r="18092" b="10331"/>
          <a:stretch>
            <a:fillRect/>
          </a:stretch>
        </p:blipFill>
        <p:spPr>
          <a:xfrm>
            <a:off x="182880" y="1106805"/>
            <a:ext cx="3724910" cy="3564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3551" t="2917" b="1806"/>
          <a:stretch>
            <a:fillRect/>
          </a:stretch>
        </p:blipFill>
        <p:spPr>
          <a:xfrm>
            <a:off x="3907790" y="697230"/>
            <a:ext cx="4576445" cy="4203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ym typeface="Arial" panose="020B0604020202020204" pitchFamily="34" charset="0"/>
              </a:rPr>
              <a:t>国内PaaS产品的竞争格局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国内主流</a:t>
            </a:r>
            <a:r>
              <a:rPr kumimoji="0" lang="en-US" altLang="zh-CN" sz="1800" b="0" i="0" u="none" strike="noStrike" kern="200" cap="none" spc="10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PaaS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产品特性一览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86690" y="664845"/>
          <a:ext cx="8410575" cy="426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690"/>
                <a:gridCol w="5937885"/>
              </a:tblGrid>
              <a:tr h="323215">
                <a:tc>
                  <a:txBody>
                    <a:bodyPr/>
                    <a:p>
                      <a:pPr algn="ctr"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产品名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主要特点</a:t>
                      </a:r>
                      <a:endParaRPr lang="zh-CN" altLang="en-US" sz="1200"/>
                    </a:p>
                  </a:txBody>
                  <a:tcPr/>
                </a:tc>
              </a:tr>
              <a:tr h="604520">
                <a:tc>
                  <a:txBody>
                    <a:bodyPr/>
                    <a:p>
                      <a:pPr algn="ctr"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百度应用引擎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BAE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、针对性支持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应用，提供全套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相关的服务（包括域名注册等）；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、架构非常简易，易于使用；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All in AI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；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117600">
                <a:tc>
                  <a:txBody>
                    <a:bodyPr/>
                    <a:p>
                      <a:pPr algn="ctr"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阿里云企业级分布式应用服务（EDAS）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、最强大的硬件部署；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、在底层无缝集成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ECS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云服务器和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K8s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，良好支持单机多实例部署、多语言开发和容器镜像与非容器化部署等；</a:t>
                      </a:r>
                      <a:endParaRPr lang="en-US" altLang="zh-CN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3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、在东南亚地区的良好硬件管理；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1013460">
                <a:tc>
                  <a:txBody>
                    <a:bodyPr/>
                    <a:p>
                      <a:pPr algn="ctr"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腾讯微服务平台（TSF）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、规模小且服务类目少，是简单的中小型的微服务架构；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、与腾讯生态完美结合：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SSO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、与腾讯云API网关和消息队列打通；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3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、对游戏、社交和多媒体平台支持度高；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604520">
                <a:tc>
                  <a:txBody>
                    <a:bodyPr/>
                    <a:p>
                      <a:pPr algn="ctr"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华为云应用管理与运维平台（ServiceStage）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、中间件和运维支持度高；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、潜在的对鸿蒙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OS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的支持；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23215">
                <a:tc>
                  <a:txBody>
                    <a:bodyPr/>
                    <a:p>
                      <a:pPr algn="ctr"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空缺 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eaLnBrk="1" fontAlgn="auto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Salesforce Cloud App 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形态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ext Box 8"/>
          <p:cNvSpPr txBox="1"/>
          <p:nvPr/>
        </p:nvSpPr>
        <p:spPr>
          <a:xfrm>
            <a:off x="627063" y="3984625"/>
            <a:ext cx="8120380" cy="245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/>
            <a:r>
              <a:rPr lang="zh-CN" altLang="en-US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</a:rPr>
              <a:t>联系方式：</a:t>
            </a:r>
            <a:r>
              <a:rPr lang="en-US" altLang="zh-CN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  <a:hlinkClick r:id="rId1"/>
              </a:rPr>
              <a:t>c</a:t>
            </a:r>
            <a:r>
              <a:rPr lang="en-US" altLang="zh-CN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</a:rPr>
              <a:t>haoyiwang00@gmail.com</a:t>
            </a:r>
            <a:r>
              <a:rPr lang="zh-CN" altLang="en-US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</a:rPr>
              <a:t>                        业务咨询热线：</a:t>
            </a:r>
            <a:r>
              <a:rPr lang="en-US" altLang="zh-CN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</a:rPr>
              <a:t>4008-830-830</a:t>
            </a:r>
            <a:r>
              <a:rPr lang="zh-CN" altLang="en-US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</a:rPr>
              <a:t>               金蝶天燕网站：</a:t>
            </a:r>
            <a:r>
              <a:rPr lang="en-US" altLang="zh-CN" sz="1000" dirty="0">
                <a:solidFill>
                  <a:srgbClr val="7C7C7C"/>
                </a:solidFill>
                <a:latin typeface="方正兰亭黑简体" pitchFamily="2" charset="-122"/>
                <a:ea typeface="方正兰亭黑简体" pitchFamily="2" charset="-122"/>
              </a:rPr>
              <a:t>www.apusic.com</a:t>
            </a:r>
            <a:endParaRPr lang="en-US" altLang="zh-CN" sz="1000" dirty="0">
              <a:solidFill>
                <a:srgbClr val="7C7C7C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内容梗概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+mn-ea"/>
              </a:rPr>
              <a:t>产品市场分析</a:t>
            </a:r>
            <a:endParaRPr kumimoji="0" lang="en-US" altLang="zh-CN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825" y="1106487"/>
            <a:ext cx="8482572" cy="459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本报告旨在对截至2021年8月PaaS的基本情况、主流产品、支持技术和实际应用进行调研与综述，重点调研国内外主流PaaS平台的产品架构、使用流程、开发支持、角色活动和应用场景。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46" name="Group 4"/>
          <p:cNvGrpSpPr/>
          <p:nvPr/>
        </p:nvGrpSpPr>
        <p:grpSpPr>
          <a:xfrm>
            <a:off x="7013575" y="2266950"/>
            <a:ext cx="1835150" cy="1658938"/>
            <a:chOff x="3471863" y="2343150"/>
            <a:chExt cx="2197101" cy="1985963"/>
          </a:xfrm>
        </p:grpSpPr>
        <p:sp>
          <p:nvSpPr>
            <p:cNvPr id="47" name="Freeform 5"/>
            <p:cNvSpPr/>
            <p:nvPr/>
          </p:nvSpPr>
          <p:spPr bwMode="auto">
            <a:xfrm>
              <a:off x="3477565" y="2381159"/>
              <a:ext cx="2191399" cy="1495649"/>
            </a:xfrm>
            <a:custGeom>
              <a:avLst/>
              <a:gdLst/>
              <a:ahLst/>
              <a:cxnLst>
                <a:cxn ang="0">
                  <a:pos x="1202" y="800"/>
                </a:cxn>
                <a:cxn ang="0">
                  <a:pos x="1182" y="820"/>
                </a:cxn>
                <a:cxn ang="0">
                  <a:pos x="20" y="820"/>
                </a:cxn>
                <a:cxn ang="0">
                  <a:pos x="0" y="800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182" y="0"/>
                </a:cxn>
                <a:cxn ang="0">
                  <a:pos x="1202" y="20"/>
                </a:cxn>
                <a:cxn ang="0">
                  <a:pos x="1202" y="800"/>
                </a:cxn>
              </a:cxnLst>
              <a:rect l="0" t="0" r="r" b="b"/>
              <a:pathLst>
                <a:path w="1202" h="820">
                  <a:moveTo>
                    <a:pt x="1202" y="800"/>
                  </a:moveTo>
                  <a:cubicBezTo>
                    <a:pt x="1202" y="811"/>
                    <a:pt x="1193" y="820"/>
                    <a:pt x="1182" y="820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9" y="820"/>
                    <a:pt x="0" y="811"/>
                    <a:pt x="0" y="80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93" y="0"/>
                    <a:pt x="1202" y="9"/>
                    <a:pt x="1202" y="20"/>
                  </a:cubicBezTo>
                  <a:lnTo>
                    <a:pt x="1202" y="800"/>
                  </a:lnTo>
                  <a:close/>
                </a:path>
              </a:pathLst>
            </a:custGeom>
            <a:solidFill>
              <a:srgbClr val="40C1AC"/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3563092" y="3713370"/>
              <a:ext cx="2020345" cy="912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7"/>
            <p:cNvSpPr/>
            <p:nvPr/>
          </p:nvSpPr>
          <p:spPr bwMode="auto">
            <a:xfrm>
              <a:off x="4574215" y="2343150"/>
              <a:ext cx="1009223" cy="1461441"/>
            </a:xfrm>
            <a:custGeom>
              <a:avLst/>
              <a:gdLst/>
              <a:ahLst/>
              <a:cxnLst>
                <a:cxn ang="0">
                  <a:pos x="0" y="801"/>
                </a:cxn>
                <a:cxn ang="0">
                  <a:pos x="0" y="73"/>
                </a:cxn>
                <a:cxn ang="0">
                  <a:pos x="1" y="71"/>
                </a:cxn>
                <a:cxn ang="0">
                  <a:pos x="1" y="65"/>
                </a:cxn>
                <a:cxn ang="0">
                  <a:pos x="70" y="0"/>
                </a:cxn>
                <a:cxn ang="0">
                  <a:pos x="554" y="0"/>
                </a:cxn>
                <a:cxn ang="0">
                  <a:pos x="554" y="758"/>
                </a:cxn>
                <a:cxn ang="0">
                  <a:pos x="70" y="758"/>
                </a:cxn>
                <a:cxn ang="0">
                  <a:pos x="0" y="801"/>
                </a:cxn>
              </a:cxnLst>
              <a:rect l="0" t="0" r="r" b="b"/>
              <a:pathLst>
                <a:path w="554" h="801">
                  <a:moveTo>
                    <a:pt x="0" y="80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72"/>
                    <a:pt x="1" y="71"/>
                    <a:pt x="1" y="71"/>
                  </a:cubicBezTo>
                  <a:cubicBezTo>
                    <a:pt x="1" y="69"/>
                    <a:pt x="1" y="67"/>
                    <a:pt x="1" y="65"/>
                  </a:cubicBezTo>
                  <a:cubicBezTo>
                    <a:pt x="4" y="29"/>
                    <a:pt x="34" y="0"/>
                    <a:pt x="70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4" y="758"/>
                    <a:pt x="554" y="758"/>
                    <a:pt x="554" y="758"/>
                  </a:cubicBezTo>
                  <a:cubicBezTo>
                    <a:pt x="70" y="758"/>
                    <a:pt x="70" y="758"/>
                    <a:pt x="70" y="758"/>
                  </a:cubicBezTo>
                  <a:cubicBezTo>
                    <a:pt x="40" y="758"/>
                    <a:pt x="13" y="775"/>
                    <a:pt x="0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8"/>
            <p:cNvSpPr/>
            <p:nvPr/>
          </p:nvSpPr>
          <p:spPr bwMode="auto">
            <a:xfrm>
              <a:off x="3563092" y="2343150"/>
              <a:ext cx="1013024" cy="1461441"/>
            </a:xfrm>
            <a:custGeom>
              <a:avLst/>
              <a:gdLst/>
              <a:ahLst/>
              <a:cxnLst>
                <a:cxn ang="0">
                  <a:pos x="554" y="801"/>
                </a:cxn>
                <a:cxn ang="0">
                  <a:pos x="554" y="73"/>
                </a:cxn>
                <a:cxn ang="0">
                  <a:pos x="553" y="71"/>
                </a:cxn>
                <a:cxn ang="0">
                  <a:pos x="553" y="65"/>
                </a:cxn>
                <a:cxn ang="0">
                  <a:pos x="483" y="0"/>
                </a:cxn>
                <a:cxn ang="0">
                  <a:pos x="0" y="0"/>
                </a:cxn>
                <a:cxn ang="0">
                  <a:pos x="0" y="758"/>
                </a:cxn>
                <a:cxn ang="0">
                  <a:pos x="483" y="758"/>
                </a:cxn>
                <a:cxn ang="0">
                  <a:pos x="554" y="801"/>
                </a:cxn>
              </a:cxnLst>
              <a:rect l="0" t="0" r="r" b="b"/>
              <a:pathLst>
                <a:path w="554" h="801">
                  <a:moveTo>
                    <a:pt x="554" y="801"/>
                  </a:moveTo>
                  <a:cubicBezTo>
                    <a:pt x="554" y="73"/>
                    <a:pt x="554" y="73"/>
                    <a:pt x="554" y="73"/>
                  </a:cubicBezTo>
                  <a:cubicBezTo>
                    <a:pt x="553" y="72"/>
                    <a:pt x="553" y="71"/>
                    <a:pt x="553" y="71"/>
                  </a:cubicBezTo>
                  <a:cubicBezTo>
                    <a:pt x="553" y="69"/>
                    <a:pt x="553" y="67"/>
                    <a:pt x="553" y="65"/>
                  </a:cubicBezTo>
                  <a:cubicBezTo>
                    <a:pt x="550" y="29"/>
                    <a:pt x="520" y="0"/>
                    <a:pt x="4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483" y="758"/>
                    <a:pt x="483" y="758"/>
                    <a:pt x="483" y="758"/>
                  </a:cubicBezTo>
                  <a:cubicBezTo>
                    <a:pt x="514" y="758"/>
                    <a:pt x="540" y="775"/>
                    <a:pt x="554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9"/>
            <p:cNvSpPr/>
            <p:nvPr/>
          </p:nvSpPr>
          <p:spPr bwMode="auto">
            <a:xfrm>
              <a:off x="4501992" y="2358354"/>
              <a:ext cx="74124" cy="1446237"/>
            </a:xfrm>
            <a:custGeom>
              <a:avLst/>
              <a:gdLst/>
              <a:ahLst/>
              <a:cxnLst>
                <a:cxn ang="0">
                  <a:pos x="39" y="57"/>
                </a:cxn>
                <a:cxn ang="0">
                  <a:pos x="0" y="0"/>
                </a:cxn>
                <a:cxn ang="0">
                  <a:pos x="0" y="756"/>
                </a:cxn>
                <a:cxn ang="0">
                  <a:pos x="40" y="793"/>
                </a:cxn>
                <a:cxn ang="0">
                  <a:pos x="40" y="65"/>
                </a:cxn>
                <a:cxn ang="0">
                  <a:pos x="39" y="63"/>
                </a:cxn>
                <a:cxn ang="0">
                  <a:pos x="39" y="57"/>
                </a:cxn>
              </a:cxnLst>
              <a:rect l="0" t="0" r="r" b="b"/>
              <a:pathLst>
                <a:path w="40" h="793">
                  <a:moveTo>
                    <a:pt x="39" y="57"/>
                  </a:moveTo>
                  <a:cubicBezTo>
                    <a:pt x="37" y="32"/>
                    <a:pt x="22" y="10"/>
                    <a:pt x="0" y="0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17" y="764"/>
                    <a:pt x="31" y="776"/>
                    <a:pt x="40" y="79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4"/>
                    <a:pt x="39" y="63"/>
                    <a:pt x="39" y="63"/>
                  </a:cubicBezTo>
                  <a:cubicBezTo>
                    <a:pt x="39" y="61"/>
                    <a:pt x="39" y="59"/>
                    <a:pt x="39" y="5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Rectangle 10"/>
            <p:cNvSpPr>
              <a:spLocks noChangeArrowheads="1"/>
            </p:cNvSpPr>
            <p:nvPr/>
          </p:nvSpPr>
          <p:spPr bwMode="auto">
            <a:xfrm>
              <a:off x="4699655" y="2586407"/>
              <a:ext cx="746939" cy="475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11"/>
            <p:cNvSpPr>
              <a:spLocks noChangeArrowheads="1"/>
            </p:cNvSpPr>
            <p:nvPr/>
          </p:nvSpPr>
          <p:spPr bwMode="auto">
            <a:xfrm>
              <a:off x="4699655" y="2759348"/>
              <a:ext cx="746939" cy="47510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Rectangle 12"/>
            <p:cNvSpPr>
              <a:spLocks noChangeArrowheads="1"/>
            </p:cNvSpPr>
            <p:nvPr/>
          </p:nvSpPr>
          <p:spPr bwMode="auto">
            <a:xfrm>
              <a:off x="4699655" y="2932287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Rectangle 13"/>
            <p:cNvSpPr>
              <a:spLocks noChangeArrowheads="1"/>
            </p:cNvSpPr>
            <p:nvPr/>
          </p:nvSpPr>
          <p:spPr bwMode="auto">
            <a:xfrm>
              <a:off x="4699655" y="3105228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Rectangle 14"/>
            <p:cNvSpPr>
              <a:spLocks noChangeArrowheads="1"/>
            </p:cNvSpPr>
            <p:nvPr/>
          </p:nvSpPr>
          <p:spPr bwMode="auto">
            <a:xfrm>
              <a:off x="4699655" y="3280069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4699655" y="3453008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Rectangle 16"/>
            <p:cNvSpPr>
              <a:spLocks noChangeArrowheads="1"/>
            </p:cNvSpPr>
            <p:nvPr/>
          </p:nvSpPr>
          <p:spPr bwMode="auto">
            <a:xfrm>
              <a:off x="3692333" y="2586407"/>
              <a:ext cx="746939" cy="475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Rectangle 17"/>
            <p:cNvSpPr>
              <a:spLocks noChangeArrowheads="1"/>
            </p:cNvSpPr>
            <p:nvPr/>
          </p:nvSpPr>
          <p:spPr bwMode="auto">
            <a:xfrm>
              <a:off x="3692333" y="2759348"/>
              <a:ext cx="746939" cy="47510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Rectangle 18"/>
            <p:cNvSpPr>
              <a:spLocks noChangeArrowheads="1"/>
            </p:cNvSpPr>
            <p:nvPr/>
          </p:nvSpPr>
          <p:spPr bwMode="auto">
            <a:xfrm>
              <a:off x="3692333" y="2932287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Rectangle 19"/>
            <p:cNvSpPr>
              <a:spLocks noChangeArrowheads="1"/>
            </p:cNvSpPr>
            <p:nvPr/>
          </p:nvSpPr>
          <p:spPr bwMode="auto">
            <a:xfrm>
              <a:off x="3692333" y="3105228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Rectangle 20"/>
            <p:cNvSpPr>
              <a:spLocks noChangeArrowheads="1"/>
            </p:cNvSpPr>
            <p:nvPr/>
          </p:nvSpPr>
          <p:spPr bwMode="auto">
            <a:xfrm>
              <a:off x="3692333" y="3280069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Rectangle 21"/>
            <p:cNvSpPr>
              <a:spLocks noChangeArrowheads="1"/>
            </p:cNvSpPr>
            <p:nvPr/>
          </p:nvSpPr>
          <p:spPr bwMode="auto">
            <a:xfrm>
              <a:off x="3692333" y="3453008"/>
              <a:ext cx="746939" cy="49412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22"/>
            <p:cNvSpPr/>
            <p:nvPr/>
          </p:nvSpPr>
          <p:spPr bwMode="auto">
            <a:xfrm>
              <a:off x="3547887" y="3338982"/>
              <a:ext cx="929397" cy="917914"/>
            </a:xfrm>
            <a:custGeom>
              <a:avLst/>
              <a:gdLst/>
              <a:ahLst/>
              <a:cxnLst>
                <a:cxn ang="0">
                  <a:pos x="32" y="500"/>
                </a:cxn>
                <a:cxn ang="0">
                  <a:pos x="14" y="489"/>
                </a:cxn>
                <a:cxn ang="0">
                  <a:pos x="15" y="436"/>
                </a:cxn>
                <a:cxn ang="0">
                  <a:pos x="441" y="15"/>
                </a:cxn>
                <a:cxn ang="0">
                  <a:pos x="495" y="15"/>
                </a:cxn>
                <a:cxn ang="0">
                  <a:pos x="494" y="69"/>
                </a:cxn>
                <a:cxn ang="0">
                  <a:pos x="68" y="490"/>
                </a:cxn>
                <a:cxn ang="0">
                  <a:pos x="32" y="500"/>
                </a:cxn>
              </a:cxnLst>
              <a:rect l="0" t="0" r="r" b="b"/>
              <a:pathLst>
                <a:path w="509" h="503">
                  <a:moveTo>
                    <a:pt x="32" y="500"/>
                  </a:moveTo>
                  <a:cubicBezTo>
                    <a:pt x="26" y="498"/>
                    <a:pt x="19" y="495"/>
                    <a:pt x="14" y="489"/>
                  </a:cubicBezTo>
                  <a:cubicBezTo>
                    <a:pt x="0" y="475"/>
                    <a:pt x="0" y="450"/>
                    <a:pt x="15" y="436"/>
                  </a:cubicBezTo>
                  <a:cubicBezTo>
                    <a:pt x="441" y="15"/>
                    <a:pt x="441" y="15"/>
                    <a:pt x="441" y="15"/>
                  </a:cubicBezTo>
                  <a:cubicBezTo>
                    <a:pt x="456" y="0"/>
                    <a:pt x="480" y="0"/>
                    <a:pt x="495" y="15"/>
                  </a:cubicBezTo>
                  <a:cubicBezTo>
                    <a:pt x="509" y="30"/>
                    <a:pt x="509" y="54"/>
                    <a:pt x="494" y="69"/>
                  </a:cubicBezTo>
                  <a:cubicBezTo>
                    <a:pt x="68" y="490"/>
                    <a:pt x="68" y="490"/>
                    <a:pt x="68" y="490"/>
                  </a:cubicBezTo>
                  <a:cubicBezTo>
                    <a:pt x="58" y="499"/>
                    <a:pt x="44" y="503"/>
                    <a:pt x="32" y="5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23"/>
            <p:cNvSpPr/>
            <p:nvPr/>
          </p:nvSpPr>
          <p:spPr bwMode="auto">
            <a:xfrm>
              <a:off x="3471863" y="3466312"/>
              <a:ext cx="874279" cy="862801"/>
            </a:xfrm>
            <a:custGeom>
              <a:avLst/>
              <a:gdLst/>
              <a:ahLst/>
              <a:cxnLst>
                <a:cxn ang="0">
                  <a:pos x="65" y="466"/>
                </a:cxn>
                <a:cxn ang="0">
                  <a:pos x="29" y="446"/>
                </a:cxn>
                <a:cxn ang="0">
                  <a:pos x="30" y="339"/>
                </a:cxn>
                <a:cxn ang="0">
                  <a:pos x="343" y="29"/>
                </a:cxn>
                <a:cxn ang="0">
                  <a:pos x="451" y="30"/>
                </a:cxn>
                <a:cxn ang="0">
                  <a:pos x="450" y="137"/>
                </a:cxn>
                <a:cxn ang="0">
                  <a:pos x="137" y="447"/>
                </a:cxn>
                <a:cxn ang="0">
                  <a:pos x="65" y="466"/>
                </a:cxn>
              </a:cxnLst>
              <a:rect l="0" t="0" r="r" b="b"/>
              <a:pathLst>
                <a:path w="480" h="473">
                  <a:moveTo>
                    <a:pt x="65" y="466"/>
                  </a:moveTo>
                  <a:cubicBezTo>
                    <a:pt x="52" y="463"/>
                    <a:pt x="39" y="456"/>
                    <a:pt x="29" y="446"/>
                  </a:cubicBezTo>
                  <a:cubicBezTo>
                    <a:pt x="0" y="416"/>
                    <a:pt x="0" y="368"/>
                    <a:pt x="30" y="339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73" y="0"/>
                    <a:pt x="421" y="0"/>
                    <a:pt x="451" y="30"/>
                  </a:cubicBezTo>
                  <a:cubicBezTo>
                    <a:pt x="480" y="60"/>
                    <a:pt x="480" y="108"/>
                    <a:pt x="450" y="137"/>
                  </a:cubicBezTo>
                  <a:cubicBezTo>
                    <a:pt x="137" y="447"/>
                    <a:pt x="137" y="447"/>
                    <a:pt x="137" y="447"/>
                  </a:cubicBezTo>
                  <a:cubicBezTo>
                    <a:pt x="117" y="466"/>
                    <a:pt x="90" y="473"/>
                    <a:pt x="65" y="466"/>
                  </a:cubicBezTo>
                  <a:close/>
                </a:path>
              </a:pathLst>
            </a:custGeom>
            <a:solidFill>
              <a:srgbClr val="198F99"/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24"/>
            <p:cNvSpPr>
              <a:spLocks noEditPoints="1"/>
            </p:cNvSpPr>
            <p:nvPr/>
          </p:nvSpPr>
          <p:spPr bwMode="auto">
            <a:xfrm>
              <a:off x="4195995" y="2540796"/>
              <a:ext cx="1083346" cy="1083252"/>
            </a:xfrm>
            <a:custGeom>
              <a:avLst/>
              <a:gdLst/>
              <a:ahLst/>
              <a:cxnLst>
                <a:cxn ang="0">
                  <a:pos x="595" y="299"/>
                </a:cxn>
                <a:cxn ang="0">
                  <a:pos x="370" y="9"/>
                </a:cxn>
                <a:cxn ang="0">
                  <a:pos x="300" y="0"/>
                </a:cxn>
                <a:cxn ang="0">
                  <a:pos x="89" y="86"/>
                </a:cxn>
                <a:cxn ang="0">
                  <a:pos x="1" y="295"/>
                </a:cxn>
                <a:cxn ang="0">
                  <a:pos x="225" y="585"/>
                </a:cxn>
                <a:cxn ang="0">
                  <a:pos x="296" y="594"/>
                </a:cxn>
                <a:cxn ang="0">
                  <a:pos x="506" y="508"/>
                </a:cxn>
                <a:cxn ang="0">
                  <a:pos x="595" y="299"/>
                </a:cxn>
                <a:cxn ang="0">
                  <a:pos x="453" y="454"/>
                </a:cxn>
                <a:cxn ang="0">
                  <a:pos x="296" y="518"/>
                </a:cxn>
                <a:cxn ang="0">
                  <a:pos x="244" y="511"/>
                </a:cxn>
                <a:cxn ang="0">
                  <a:pos x="77" y="296"/>
                </a:cxn>
                <a:cxn ang="0">
                  <a:pos x="143" y="140"/>
                </a:cxn>
                <a:cxn ang="0">
                  <a:pos x="299" y="76"/>
                </a:cxn>
                <a:cxn ang="0">
                  <a:pos x="352" y="83"/>
                </a:cxn>
                <a:cxn ang="0">
                  <a:pos x="519" y="298"/>
                </a:cxn>
                <a:cxn ang="0">
                  <a:pos x="453" y="454"/>
                </a:cxn>
              </a:cxnLst>
              <a:rect l="0" t="0" r="r" b="b"/>
              <a:pathLst>
                <a:path w="595" h="594">
                  <a:moveTo>
                    <a:pt x="595" y="299"/>
                  </a:moveTo>
                  <a:cubicBezTo>
                    <a:pt x="595" y="162"/>
                    <a:pt x="503" y="43"/>
                    <a:pt x="370" y="9"/>
                  </a:cubicBezTo>
                  <a:cubicBezTo>
                    <a:pt x="347" y="3"/>
                    <a:pt x="323" y="0"/>
                    <a:pt x="300" y="0"/>
                  </a:cubicBezTo>
                  <a:cubicBezTo>
                    <a:pt x="220" y="0"/>
                    <a:pt x="146" y="30"/>
                    <a:pt x="89" y="86"/>
                  </a:cubicBezTo>
                  <a:cubicBezTo>
                    <a:pt x="33" y="142"/>
                    <a:pt x="1" y="216"/>
                    <a:pt x="1" y="295"/>
                  </a:cubicBezTo>
                  <a:cubicBezTo>
                    <a:pt x="0" y="432"/>
                    <a:pt x="92" y="552"/>
                    <a:pt x="225" y="585"/>
                  </a:cubicBezTo>
                  <a:cubicBezTo>
                    <a:pt x="248" y="591"/>
                    <a:pt x="272" y="594"/>
                    <a:pt x="296" y="594"/>
                  </a:cubicBezTo>
                  <a:cubicBezTo>
                    <a:pt x="375" y="594"/>
                    <a:pt x="450" y="564"/>
                    <a:pt x="506" y="508"/>
                  </a:cubicBezTo>
                  <a:cubicBezTo>
                    <a:pt x="563" y="452"/>
                    <a:pt x="594" y="378"/>
                    <a:pt x="595" y="299"/>
                  </a:cubicBezTo>
                  <a:close/>
                  <a:moveTo>
                    <a:pt x="453" y="454"/>
                  </a:moveTo>
                  <a:cubicBezTo>
                    <a:pt x="411" y="496"/>
                    <a:pt x="355" y="518"/>
                    <a:pt x="296" y="518"/>
                  </a:cubicBezTo>
                  <a:cubicBezTo>
                    <a:pt x="279" y="518"/>
                    <a:pt x="261" y="516"/>
                    <a:pt x="244" y="511"/>
                  </a:cubicBezTo>
                  <a:cubicBezTo>
                    <a:pt x="145" y="486"/>
                    <a:pt x="76" y="398"/>
                    <a:pt x="77" y="296"/>
                  </a:cubicBezTo>
                  <a:cubicBezTo>
                    <a:pt x="77" y="237"/>
                    <a:pt x="101" y="181"/>
                    <a:pt x="143" y="140"/>
                  </a:cubicBezTo>
                  <a:cubicBezTo>
                    <a:pt x="185" y="98"/>
                    <a:pt x="240" y="76"/>
                    <a:pt x="299" y="76"/>
                  </a:cubicBezTo>
                  <a:cubicBezTo>
                    <a:pt x="317" y="76"/>
                    <a:pt x="335" y="79"/>
                    <a:pt x="352" y="83"/>
                  </a:cubicBezTo>
                  <a:cubicBezTo>
                    <a:pt x="451" y="108"/>
                    <a:pt x="519" y="196"/>
                    <a:pt x="519" y="298"/>
                  </a:cubicBezTo>
                  <a:cubicBezTo>
                    <a:pt x="518" y="357"/>
                    <a:pt x="495" y="413"/>
                    <a:pt x="453" y="454"/>
                  </a:cubicBezTo>
                  <a:close/>
                </a:path>
              </a:pathLst>
            </a:custGeom>
            <a:solidFill>
              <a:srgbClr val="15A3AA"/>
            </a:solidFill>
            <a:ln w="9525">
              <a:noFill/>
              <a:round/>
            </a:ln>
          </p:spPr>
          <p:txBody>
            <a:bodyPr lIns="128580" tIns="64290" rIns="128580" bIns="64290"/>
            <a:lstStyle/>
            <a:p>
              <a:pPr marL="0" marR="0" lvl="0" indent="0" algn="l" defTabSz="4572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58445" y="1677670"/>
          <a:ext cx="6488430" cy="3109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790"/>
                <a:gridCol w="5247640"/>
              </a:tblGrid>
              <a:tr h="516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角度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524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产品架构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PaaS产品的基本架构原理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16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使用流程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客户使用产品的一般流程。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16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开发支持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产品支持何种代码、怎样方便客户编辑、上传和管理代码；产品提供何种配套软硬件和服务（例如数据库）。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175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角色活动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主要从服务供应方和服务合作方的角度讨论可以和需要进行的活动，包括但不限于服务审计、监控服务、代码管理和配套支持。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16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应用场景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对产品的主要优势、特点和客户群体进行总结。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>
          <a:xfrm>
            <a:off x="3387725" y="1012825"/>
            <a:ext cx="5556250" cy="63976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一、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内容梗概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>
          <a:xfrm>
            <a:off x="3035300" y="1743075"/>
            <a:ext cx="5908675" cy="64135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二、</a:t>
            </a:r>
            <a:r>
              <a:rPr kumimoji="0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00B1B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PaaS产品的基本概念和功能</a:t>
            </a:r>
            <a:endParaRPr kumimoji="0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00B1B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</p:nvPr>
        </p:nvSpPr>
        <p:spPr>
          <a:xfrm>
            <a:off x="2678113" y="2474913"/>
            <a:ext cx="6292850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三、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国际PaaS产品的特色功能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5"/>
          </p:nvPr>
        </p:nvSpPr>
        <p:spPr>
          <a:xfrm>
            <a:off x="2319338" y="3205163"/>
            <a:ext cx="6651625" cy="639763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LanTingHeiS-R-GB" pitchFamily="2" charset="-122"/>
                <a:ea typeface="FZLanTingHeiS-R-GB" pitchFamily="2" charset="-122"/>
                <a:cs typeface="方正兰亭黑简体" pitchFamily="2" charset="-122"/>
                <a:sym typeface="微软雅黑" panose="020B0503020204020204" pitchFamily="34" charset="-122"/>
              </a:rPr>
              <a:t>四、</a:t>
            </a:r>
            <a:r>
              <a:rPr kumimoji="0" lang="zh-CN" altLang="en-US" sz="1800" b="0" i="0" u="none" strike="noStrike" kern="200" cap="none" spc="10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itchFamily="2" charset="-122"/>
                <a:sym typeface="微软雅黑" panose="020B0503020204020204" pitchFamily="34" charset="-122"/>
              </a:rPr>
              <a:t>国内PaaS产品的竞争格局</a:t>
            </a:r>
            <a:endParaRPr kumimoji="0" lang="zh-CN" altLang="en-US" sz="1800" b="0" i="0" u="none" strike="noStrike" kern="200" cap="none" spc="10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兰亭黑简体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108" name="直接连接符 247"/>
          <p:cNvCxnSpPr/>
          <p:nvPr/>
        </p:nvCxnSpPr>
        <p:spPr>
          <a:xfrm>
            <a:off x="339725" y="2280920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293688" y="1329373"/>
            <a:ext cx="120777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Docker</a:t>
            </a:r>
            <a:r>
              <a:rPr lang="zh-CN" altLang="en-US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容器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0" name="矩形 47"/>
          <p:cNvSpPr/>
          <p:nvPr/>
        </p:nvSpPr>
        <p:spPr>
          <a:xfrm>
            <a:off x="293688" y="166719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在同一个操作系统中实现轻量级的虚拟化，本质是同一个操作系统中的进程隔离；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的伟大性体现在实现了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同一个软件发布在不同平台运行。</a:t>
            </a:r>
            <a:endParaRPr lang="zh-CN" altLang="en-US" sz="1400" b="1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108" name="直接连接符 247"/>
          <p:cNvCxnSpPr/>
          <p:nvPr/>
        </p:nvCxnSpPr>
        <p:spPr>
          <a:xfrm>
            <a:off x="339725" y="2280920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293688" y="1329373"/>
            <a:ext cx="120777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Docker</a:t>
            </a:r>
            <a:r>
              <a:rPr lang="zh-CN" altLang="en-US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容器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0" name="矩形 47"/>
          <p:cNvSpPr/>
          <p:nvPr/>
        </p:nvSpPr>
        <p:spPr>
          <a:xfrm>
            <a:off x="293688" y="166719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在同一个操作系统中实现轻量级的虚拟化，本质是同一个操作系统中的进程隔离；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的伟大性体现在实现了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同一个软件发布在不同平台运行。</a:t>
            </a:r>
            <a:endParaRPr lang="zh-CN" altLang="en-US" sz="1400" b="1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116" name="直接连接符 255"/>
          <p:cNvCxnSpPr/>
          <p:nvPr/>
        </p:nvCxnSpPr>
        <p:spPr>
          <a:xfrm>
            <a:off x="339725" y="4814888"/>
            <a:ext cx="63738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697230"/>
            <a:ext cx="8746490" cy="37484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108" name="直接连接符 247"/>
          <p:cNvCxnSpPr/>
          <p:nvPr/>
        </p:nvCxnSpPr>
        <p:spPr>
          <a:xfrm>
            <a:off x="339725" y="2280920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293688" y="1329373"/>
            <a:ext cx="120777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Docker</a:t>
            </a:r>
            <a:r>
              <a:rPr lang="zh-CN" altLang="en-US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容器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0" name="矩形 47"/>
          <p:cNvSpPr/>
          <p:nvPr/>
        </p:nvSpPr>
        <p:spPr>
          <a:xfrm>
            <a:off x="293688" y="166719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在同一个操作系统中实现轻量级的虚拟化，本质是同一个操作系统中的进程隔离；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的伟大性体现在实现了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同一个软件发布在不同平台运行。</a:t>
            </a:r>
            <a:endParaRPr lang="zh-CN" altLang="en-US" sz="1400" b="1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251"/>
          <p:cNvCxnSpPr/>
          <p:nvPr/>
        </p:nvCxnSpPr>
        <p:spPr>
          <a:xfrm>
            <a:off x="339725" y="3531235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293688" y="2479993"/>
            <a:ext cx="172466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Kubernetes(K8s)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29" name="矩形 47"/>
          <p:cNvSpPr/>
          <p:nvPr/>
        </p:nvSpPr>
        <p:spPr>
          <a:xfrm>
            <a:off x="293688" y="2856230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的容器编排系统，保证了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分布式容器应用的可靠性和分布式容器应用的可扩展性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3" grpId="0"/>
      <p:bldP spid="129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383" r="1210"/>
          <a:stretch>
            <a:fillRect/>
          </a:stretch>
        </p:blipFill>
        <p:spPr>
          <a:xfrm>
            <a:off x="182880" y="280670"/>
            <a:ext cx="7513955" cy="43440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ctrTitle"/>
          </p:nvPr>
        </p:nvSpPr>
        <p:spPr>
          <a:xfrm>
            <a:off x="182563" y="195263"/>
            <a:ext cx="6442075" cy="501650"/>
          </a:xfrm>
          <a:noFill/>
          <a:ln>
            <a:noFill/>
          </a:ln>
        </p:spPr>
        <p:txBody>
          <a:bodyPr/>
          <a:p>
            <a:pPr defTabSz="457200" eaLnBrk="1" hangingPunct="1">
              <a:buClrTx/>
              <a:buSzTx/>
              <a:buFontTx/>
              <a:buNone/>
            </a:pPr>
            <a:r>
              <a:rPr lang="zh-CN" altLang="en-US" dirty="0">
                <a:solidFill>
                  <a:srgbClr val="00B1B9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/>
                <a:sym typeface="Arial" panose="020B0604020202020204" pitchFamily="34" charset="0"/>
              </a:rPr>
              <a:t>PaaS产品的基本概念和功能</a:t>
            </a:r>
            <a:endParaRPr lang="zh-CN" altLang="en-US" dirty="0">
              <a:solidFill>
                <a:srgbClr val="00B1B9"/>
              </a:solidFill>
              <a:latin typeface="方正兰亭黑简体" pitchFamily="2" charset="-122"/>
              <a:ea typeface="方正兰亭黑简体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2"/>
          </p:nvPr>
        </p:nvSpPr>
        <p:spPr>
          <a:xfrm>
            <a:off x="182563" y="700088"/>
            <a:ext cx="6442075" cy="4064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200" cap="none" spc="10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  <a:sym typeface="微软雅黑" panose="020B0503020204020204" pitchFamily="34" charset="-122"/>
              </a:rPr>
              <a:t>核心概念</a:t>
            </a:r>
            <a:endParaRPr kumimoji="1" lang="zh-CN" altLang="en-US" sz="1800" b="1" i="0" u="none" strike="noStrike" kern="200" cap="none" spc="100" normalizeH="0" baseline="0" noProof="0" smtClean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108" name="直接连接符 247"/>
          <p:cNvCxnSpPr/>
          <p:nvPr/>
        </p:nvCxnSpPr>
        <p:spPr>
          <a:xfrm>
            <a:off x="339725" y="2280920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293688" y="1329373"/>
            <a:ext cx="120777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Docker</a:t>
            </a:r>
            <a:r>
              <a:rPr lang="zh-CN" altLang="en-US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容器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0" name="矩形 47"/>
          <p:cNvSpPr/>
          <p:nvPr/>
        </p:nvSpPr>
        <p:spPr>
          <a:xfrm>
            <a:off x="293688" y="1667193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在同一个操作系统中实现轻量级的虚拟化，本质是同一个操作系统中的进程隔离；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的伟大性体现在实现了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同一个软件发布在不同平台运行。</a:t>
            </a:r>
            <a:endParaRPr lang="zh-CN" altLang="en-US" sz="1400" b="1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251"/>
          <p:cNvCxnSpPr/>
          <p:nvPr/>
        </p:nvCxnSpPr>
        <p:spPr>
          <a:xfrm>
            <a:off x="339725" y="3531235"/>
            <a:ext cx="62849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293688" y="2479993"/>
            <a:ext cx="172466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Kubernetes(K8s)</a:t>
            </a:r>
            <a:endParaRPr lang="zh-CN" altLang="en-US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cxnSp>
        <p:nvCxnSpPr>
          <p:cNvPr id="116" name="直接连接符 255"/>
          <p:cNvCxnSpPr/>
          <p:nvPr/>
        </p:nvCxnSpPr>
        <p:spPr>
          <a:xfrm>
            <a:off x="339725" y="4814888"/>
            <a:ext cx="63738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293688" y="3705225"/>
            <a:ext cx="593090" cy="33591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r>
              <a:rPr lang="en-US" altLang="zh-CN" sz="1600" b="1" dirty="0">
                <a:solidFill>
                  <a:srgbClr val="404040"/>
                </a:solidFill>
                <a:latin typeface="方正兰亭黑简体" pitchFamily="2" charset="-122"/>
                <a:ea typeface="方正兰亭黑简体" pitchFamily="2" charset="-122"/>
              </a:rPr>
              <a:t>PaaS</a:t>
            </a:r>
            <a:endParaRPr lang="en-US" altLang="zh-CN" sz="1600" b="1" dirty="0">
              <a:solidFill>
                <a:srgbClr val="40404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29" name="矩形 47"/>
          <p:cNvSpPr/>
          <p:nvPr/>
        </p:nvSpPr>
        <p:spPr>
          <a:xfrm>
            <a:off x="293688" y="2856230"/>
            <a:ext cx="5886450" cy="520700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的容器编排系统，保证了</a:t>
            </a:r>
            <a:r>
              <a:rPr lang="zh-CN" altLang="en-US" sz="1400" b="1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分布式容器应用的可靠性和分布式容器应用的可扩展性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130" name="矩形 47"/>
          <p:cNvSpPr/>
          <p:nvPr/>
        </p:nvSpPr>
        <p:spPr>
          <a:xfrm>
            <a:off x="293688" y="4053523"/>
            <a:ext cx="5886450" cy="73596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指将应用软件运行的基础平台作为一种服务提供，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产品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包括基础数据库服务、基础中间件服务、基础开发框架和开发套件、应用部署、管理和运维服务。</a:t>
            </a:r>
            <a:endParaRPr lang="zh-CN" altLang="en-US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1628458" y="750888"/>
            <a:ext cx="5886450" cy="305435"/>
          </a:xfrm>
          <a:prstGeom prst="rect">
            <a:avLst/>
          </a:prstGeom>
          <a:noFill/>
          <a:ln w="9525">
            <a:noFill/>
          </a:ln>
        </p:spPr>
        <p:txBody>
          <a:bodyPr lIns="91431" tIns="45716" rIns="91431" bIns="45716">
            <a:spAutoFit/>
          </a:bodyPr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容器、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Kubernetes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PaaS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、微服务、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SOA</a:t>
            </a:r>
            <a:r>
              <a:rPr lang="zh-CN" altLang="en-US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、云原生、</a:t>
            </a:r>
            <a:r>
              <a:rPr lang="en-US" altLang="zh-CN" sz="1400" dirty="0">
                <a:solidFill>
                  <a:srgbClr val="7C7C7C"/>
                </a:solidFill>
                <a:latin typeface="方正兰亭黑简体" pitchFamily="2" charset="-122"/>
                <a:ea typeface="微软雅黑" panose="020B0503020204020204" pitchFamily="34" charset="-122"/>
              </a:rPr>
              <a:t>DevOps</a:t>
            </a:r>
            <a:endParaRPr lang="en-US" altLang="zh-CN" sz="1400" dirty="0">
              <a:solidFill>
                <a:srgbClr val="7C7C7C"/>
              </a:solidFill>
              <a:latin typeface="方正兰亭黑简体" pitchFamily="2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3" grpId="0"/>
      <p:bldP spid="117" grpId="0"/>
      <p:bldP spid="129" grpId="0"/>
      <p:bldP spid="130" grpId="0"/>
      <p:bldP spid="4" grpId="0"/>
    </p:bldLst>
  </p:timing>
</p:sld>
</file>

<file path=ppt/tags/tag1.xml><?xml version="1.0" encoding="utf-8"?>
<p:tagLst xmlns:p="http://schemas.openxmlformats.org/presentationml/2006/main">
  <p:tag name="KSO_WM_UNIT_TABLE_BEAUTIFY" val="smartTable{bf589a6f-a0aa-4462-8d29-917dcd767bb8}"/>
  <p:tag name="TABLE_ENDDRAG_ORIGIN_RECT" val="510*244"/>
  <p:tag name="TABLE_ENDDRAG_RECT" val="20*132*510*244"/>
</p:tagLst>
</file>

<file path=ppt/tags/tag2.xml><?xml version="1.0" encoding="utf-8"?>
<p:tagLst xmlns:p="http://schemas.openxmlformats.org/presentationml/2006/main">
  <p:tag name="KSO_WM_UNIT_PLACING_PICTURE_USER_VIEWPORT" val="{&quot;height&quot;:6060,&quot;width&quot;:10800}"/>
</p:tagLst>
</file>

<file path=ppt/tags/tag3.xml><?xml version="1.0" encoding="utf-8"?>
<p:tagLst xmlns:p="http://schemas.openxmlformats.org/presentationml/2006/main">
  <p:tag name="KSO_WM_UNIT_TABLE_BEAUTIFY" val="smartTable{0ec98d79-1f51-48db-bf7b-62353c5e84b1}"/>
  <p:tag name="TABLE_ENDDRAG_ORIGIN_RECT" val="662*339"/>
  <p:tag name="TABLE_ENDDRAG_RECT" val="14*52*662*339"/>
</p:tagLst>
</file>

<file path=ppt/theme/theme1.xml><?xml version="1.0" encoding="utf-8"?>
<a:theme xmlns:a="http://schemas.openxmlformats.org/drawingml/2006/main" name="Office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方正兰亭黑简体"/>
        <a:ea typeface="方正兰亭黑简体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algn="ctr">
          <a:defRPr sz="1000" dirty="0">
            <a:solidFill>
              <a:schemeClr val="bg2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3604</Words>
  <Application>WPS 演示</Application>
  <PresentationFormat>全屏显示(16:9)</PresentationFormat>
  <Paragraphs>328</Paragraphs>
  <Slides>27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Calibri</vt:lpstr>
      <vt:lpstr>微软雅黑</vt:lpstr>
      <vt:lpstr>方正兰亭黑简体</vt:lpstr>
      <vt:lpstr>黑体</vt:lpstr>
      <vt:lpstr>Heiti SC Medium</vt:lpstr>
      <vt:lpstr>Helvetica Neue</vt:lpstr>
      <vt:lpstr>Arial</vt:lpstr>
      <vt:lpstr>Microsoft YaHei Bold</vt:lpstr>
      <vt:lpstr>MS PGothic</vt:lpstr>
      <vt:lpstr>等线</vt:lpstr>
      <vt:lpstr>Source Han Sans CN Bold</vt:lpstr>
      <vt:lpstr>Yu Gothic UI</vt:lpstr>
      <vt:lpstr>FZLanTingHeiS-R-GB</vt:lpstr>
      <vt:lpstr>印品黑体</vt:lpstr>
      <vt:lpstr>Arial Unicode MS</vt:lpstr>
      <vt:lpstr>Gill Sans</vt:lpstr>
      <vt:lpstr>Adobe Arabic</vt:lpstr>
      <vt:lpstr>Segoe Print</vt:lpstr>
      <vt:lpstr>Wingdings</vt:lpstr>
      <vt:lpstr>微软雅黑 Light</vt:lpstr>
      <vt:lpstr>Office Theme</vt:lpstr>
      <vt:lpstr>PaaS 产品调研报告</vt:lpstr>
      <vt:lpstr>PowerPoint 演示文稿</vt:lpstr>
      <vt:lpstr>内容梗概</vt:lpstr>
      <vt:lpstr>PowerPoint 演示文稿</vt:lpstr>
      <vt:lpstr>PaaS产品的基本概念和功能</vt:lpstr>
      <vt:lpstr>PaaS产品的基本概念和功能</vt:lpstr>
      <vt:lpstr>PaaS产品的基本概念和功能</vt:lpstr>
      <vt:lpstr>PaaS产品的基本概念和功能</vt:lpstr>
      <vt:lpstr>PaaS产品的基本概念和功能</vt:lpstr>
      <vt:lpstr>PaaS产品的基本概念和功能</vt:lpstr>
      <vt:lpstr>PaaS产品的基本概念和功能</vt:lpstr>
      <vt:lpstr>PaaS基本功能</vt:lpstr>
      <vt:lpstr>PaaS基本功能</vt:lpstr>
      <vt:lpstr>PaaS基本功能</vt:lpstr>
      <vt:lpstr>PowerPoint 演示文稿</vt:lpstr>
      <vt:lpstr>国际PaaS产品的特色功能</vt:lpstr>
      <vt:lpstr>国际PaaS产品的特色功能</vt:lpstr>
      <vt:lpstr>国际PaaS产品的特色功能</vt:lpstr>
      <vt:lpstr>国际PaaS产品的特色功能</vt:lpstr>
      <vt:lpstr>国际PaaS产品的特色功能</vt:lpstr>
      <vt:lpstr>国际PaaS产品的特色功能</vt:lpstr>
      <vt:lpstr>PowerPoint 演示文稿</vt:lpstr>
      <vt:lpstr>国内PaaS产品的竞争格局</vt:lpstr>
      <vt:lpstr>国内PaaS产品的竞争格局</vt:lpstr>
      <vt:lpstr>投资收益分析</vt:lpstr>
      <vt:lpstr>投资收益分析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李江</dc:creator>
  <cp:lastModifiedBy>Shaw</cp:lastModifiedBy>
  <cp:revision>1579</cp:revision>
  <dcterms:created xsi:type="dcterms:W3CDTF">2020-10-09T08:31:00Z</dcterms:created>
  <dcterms:modified xsi:type="dcterms:W3CDTF">2021-08-20T07:22:11Z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